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9144000"/>
  <p:notesSz cx="6858000" cy="9144000"/>
  <p:embeddedFontLst>
    <p:embeddedFont>
      <p:font typeface="Poppins"/>
      <p:regular r:id="rId21"/>
      <p:bold r:id="rId22"/>
      <p:italic r:id="rId23"/>
      <p:boldItalic r:id="rId24"/>
    </p:embeddedFont>
    <p:embeddedFont>
      <p:font typeface="Libre Baskerville"/>
      <p:regular r:id="rId25"/>
      <p:bold r:id="rId26"/>
      <p:italic r:id="rId27"/>
      <p:boldItalic r:id="rId28"/>
    </p:embeddedFont>
    <p:embeddedFont>
      <p:font typeface="Helvetica Neue"/>
      <p:regular r:id="rId29"/>
      <p:bold r:id="rId30"/>
      <p:italic r:id="rId31"/>
      <p:boldItalic r:id="rId32"/>
    </p:embeddedFont>
    <p:embeddedFont>
      <p:font typeface="Gill Sans"/>
      <p:regular r:id="rId33"/>
      <p:bold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5" roundtripDataSignature="AMtx7mhSYX8n7AJqu6e7H7Pz7VmkZbp5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Poppins-bold.fntdata"/><Relationship Id="rId21" Type="http://schemas.openxmlformats.org/officeDocument/2006/relationships/font" Target="fonts/Poppins-regular.fntdata"/><Relationship Id="rId24" Type="http://schemas.openxmlformats.org/officeDocument/2006/relationships/font" Target="fonts/Poppins-boldItalic.fntdata"/><Relationship Id="rId23" Type="http://schemas.openxmlformats.org/officeDocument/2006/relationships/font" Target="fonts/Poppins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ibreBaskerville-bold.fntdata"/><Relationship Id="rId25" Type="http://schemas.openxmlformats.org/officeDocument/2006/relationships/font" Target="fonts/LibreBaskerville-regular.fntdata"/><Relationship Id="rId28" Type="http://schemas.openxmlformats.org/officeDocument/2006/relationships/font" Target="fonts/LibreBaskerville-boldItalic.fntdata"/><Relationship Id="rId27" Type="http://schemas.openxmlformats.org/officeDocument/2006/relationships/font" Target="fonts/LibreBaskerville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HelveticaNeue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HelveticaNeue-italic.fntdata"/><Relationship Id="rId30" Type="http://schemas.openxmlformats.org/officeDocument/2006/relationships/font" Target="fonts/HelveticaNeue-bold.fntdata"/><Relationship Id="rId11" Type="http://schemas.openxmlformats.org/officeDocument/2006/relationships/slide" Target="slides/slide6.xml"/><Relationship Id="rId33" Type="http://schemas.openxmlformats.org/officeDocument/2006/relationships/font" Target="fonts/GillSans-regular.fntdata"/><Relationship Id="rId10" Type="http://schemas.openxmlformats.org/officeDocument/2006/relationships/slide" Target="slides/slide5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8.xml"/><Relationship Id="rId35" Type="http://customschemas.google.com/relationships/presentationmetadata" Target="metadata"/><Relationship Id="rId12" Type="http://schemas.openxmlformats.org/officeDocument/2006/relationships/slide" Target="slides/slide7.xml"/><Relationship Id="rId34" Type="http://schemas.openxmlformats.org/officeDocument/2006/relationships/font" Target="fonts/GillSans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8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9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7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0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18.png"/><Relationship Id="rId5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32.png"/><Relationship Id="rId5" Type="http://schemas.openxmlformats.org/officeDocument/2006/relationships/image" Target="../media/image8.png"/><Relationship Id="rId6" Type="http://schemas.openxmlformats.org/officeDocument/2006/relationships/image" Target="../media/image12.png"/><Relationship Id="rId7" Type="http://schemas.openxmlformats.org/officeDocument/2006/relationships/image" Target="../media/image2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6.png"/><Relationship Id="rId10" Type="http://schemas.openxmlformats.org/officeDocument/2006/relationships/image" Target="../media/image7.png"/><Relationship Id="rId9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jpg"/><Relationship Id="rId4" Type="http://schemas.openxmlformats.org/officeDocument/2006/relationships/image" Target="../media/image10.jpg"/><Relationship Id="rId5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jpg"/><Relationship Id="rId4" Type="http://schemas.openxmlformats.org/officeDocument/2006/relationships/image" Target="../media/image14.jpg"/><Relationship Id="rId5" Type="http://schemas.openxmlformats.org/officeDocument/2006/relationships/image" Target="../media/image24.jpg"/><Relationship Id="rId6" Type="http://schemas.openxmlformats.org/officeDocument/2006/relationships/image" Target="../media/image2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jpg"/></Relationships>
</file>

<file path=ppt/slides/_rels/slide13.xml.rels><?xml version="1.0" encoding="UTF-8" standalone="yes"?><Relationships xmlns="http://schemas.openxmlformats.org/package/2006/relationships"><Relationship Id="rId20" Type="http://schemas.openxmlformats.org/officeDocument/2006/relationships/image" Target="../media/image50.jpg"/><Relationship Id="rId11" Type="http://schemas.openxmlformats.org/officeDocument/2006/relationships/image" Target="../media/image30.jpg"/><Relationship Id="rId22" Type="http://schemas.openxmlformats.org/officeDocument/2006/relationships/image" Target="../media/image49.png"/><Relationship Id="rId10" Type="http://schemas.openxmlformats.org/officeDocument/2006/relationships/image" Target="../media/image31.jpg"/><Relationship Id="rId21" Type="http://schemas.openxmlformats.org/officeDocument/2006/relationships/image" Target="../media/image47.jpg"/><Relationship Id="rId13" Type="http://schemas.openxmlformats.org/officeDocument/2006/relationships/image" Target="../media/image29.jpg"/><Relationship Id="rId12" Type="http://schemas.openxmlformats.org/officeDocument/2006/relationships/image" Target="../media/image44.jpg"/><Relationship Id="rId23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8.jpg"/><Relationship Id="rId4" Type="http://schemas.openxmlformats.org/officeDocument/2006/relationships/image" Target="../media/image34.jpg"/><Relationship Id="rId9" Type="http://schemas.openxmlformats.org/officeDocument/2006/relationships/image" Target="../media/image45.jpg"/><Relationship Id="rId15" Type="http://schemas.openxmlformats.org/officeDocument/2006/relationships/image" Target="../media/image38.jpg"/><Relationship Id="rId14" Type="http://schemas.openxmlformats.org/officeDocument/2006/relationships/image" Target="../media/image41.jpg"/><Relationship Id="rId17" Type="http://schemas.openxmlformats.org/officeDocument/2006/relationships/image" Target="../media/image39.jpg"/><Relationship Id="rId16" Type="http://schemas.openxmlformats.org/officeDocument/2006/relationships/image" Target="../media/image37.jpg"/><Relationship Id="rId5" Type="http://schemas.openxmlformats.org/officeDocument/2006/relationships/image" Target="../media/image40.jpg"/><Relationship Id="rId19" Type="http://schemas.openxmlformats.org/officeDocument/2006/relationships/image" Target="../media/image42.jpg"/><Relationship Id="rId6" Type="http://schemas.openxmlformats.org/officeDocument/2006/relationships/image" Target="../media/image35.jpg"/><Relationship Id="rId18" Type="http://schemas.openxmlformats.org/officeDocument/2006/relationships/image" Target="../media/image43.jpg"/><Relationship Id="rId7" Type="http://schemas.openxmlformats.org/officeDocument/2006/relationships/image" Target="../media/image36.jpg"/><Relationship Id="rId8" Type="http://schemas.openxmlformats.org/officeDocument/2006/relationships/image" Target="../media/image33.jpg"/></Relationships>
</file>

<file path=ppt/slides/_rels/slide14.xml.rels><?xml version="1.0" encoding="UTF-8" standalone="yes"?><Relationships xmlns="http://schemas.openxmlformats.org/package/2006/relationships"><Relationship Id="rId20" Type="http://schemas.openxmlformats.org/officeDocument/2006/relationships/image" Target="../media/image38.jpg"/><Relationship Id="rId11" Type="http://schemas.openxmlformats.org/officeDocument/2006/relationships/image" Target="../media/image37.jpg"/><Relationship Id="rId22" Type="http://schemas.openxmlformats.org/officeDocument/2006/relationships/image" Target="../media/image57.png"/><Relationship Id="rId10" Type="http://schemas.openxmlformats.org/officeDocument/2006/relationships/image" Target="../media/image44.jpg"/><Relationship Id="rId21" Type="http://schemas.openxmlformats.org/officeDocument/2006/relationships/image" Target="../media/image42.jpg"/><Relationship Id="rId13" Type="http://schemas.openxmlformats.org/officeDocument/2006/relationships/image" Target="../media/image43.jpg"/><Relationship Id="rId12" Type="http://schemas.openxmlformats.org/officeDocument/2006/relationships/image" Target="../media/image39.jpg"/><Relationship Id="rId23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6.jpg"/><Relationship Id="rId4" Type="http://schemas.openxmlformats.org/officeDocument/2006/relationships/image" Target="../media/image40.jpg"/><Relationship Id="rId9" Type="http://schemas.openxmlformats.org/officeDocument/2006/relationships/image" Target="../media/image30.jpg"/><Relationship Id="rId15" Type="http://schemas.openxmlformats.org/officeDocument/2006/relationships/image" Target="../media/image47.jpg"/><Relationship Id="rId14" Type="http://schemas.openxmlformats.org/officeDocument/2006/relationships/image" Target="../media/image50.jpg"/><Relationship Id="rId17" Type="http://schemas.openxmlformats.org/officeDocument/2006/relationships/image" Target="../media/image36.jpg"/><Relationship Id="rId16" Type="http://schemas.openxmlformats.org/officeDocument/2006/relationships/image" Target="../media/image34.jpg"/><Relationship Id="rId5" Type="http://schemas.openxmlformats.org/officeDocument/2006/relationships/image" Target="../media/image35.jpg"/><Relationship Id="rId19" Type="http://schemas.openxmlformats.org/officeDocument/2006/relationships/image" Target="../media/image41.jpg"/><Relationship Id="rId6" Type="http://schemas.openxmlformats.org/officeDocument/2006/relationships/image" Target="../media/image33.jpg"/><Relationship Id="rId18" Type="http://schemas.openxmlformats.org/officeDocument/2006/relationships/image" Target="../media/image29.jpg"/><Relationship Id="rId7" Type="http://schemas.openxmlformats.org/officeDocument/2006/relationships/image" Target="../media/image45.jpg"/><Relationship Id="rId8" Type="http://schemas.openxmlformats.org/officeDocument/2006/relationships/image" Target="../media/image3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5.png"/><Relationship Id="rId4" Type="http://schemas.openxmlformats.org/officeDocument/2006/relationships/image" Target="../media/image58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7" Type="http://schemas.openxmlformats.org/officeDocument/2006/relationships/image" Target="../media/image54.png"/><Relationship Id="rId8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0" name="Google Shape;90;p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Presentation-Alma-Classics.jpg" id="91" name="Google Shape;9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 txBox="1"/>
          <p:nvPr/>
        </p:nvSpPr>
        <p:spPr>
          <a:xfrm>
            <a:off x="3634806" y="4659938"/>
            <a:ext cx="508666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0" i="0" lang="en-GB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EVERGREENS</a:t>
            </a:r>
            <a:endParaRPr/>
          </a:p>
        </p:txBody>
      </p:sp>
      <p:sp>
        <p:nvSpPr>
          <p:cNvPr id="93" name="Google Shape;93;p1"/>
          <p:cNvSpPr/>
          <p:nvPr/>
        </p:nvSpPr>
        <p:spPr>
          <a:xfrm>
            <a:off x="3399348" y="5677840"/>
            <a:ext cx="540199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FORTHCOMING TITLES JULY TO DEC 2022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4421480" y="1806222"/>
            <a:ext cx="3762963" cy="24553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raphical user interface&#10;&#10;Description automatically generated" id="95" name="Google Shape;9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441433" y="0"/>
            <a:ext cx="479757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graphical user interface&#10;&#10;Description automatically generated" id="96" name="Google Shape;9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22418" y="0"/>
            <a:ext cx="482941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2" name="Google Shape;102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Presentation-Alma-Classics.jpg" id="103" name="Google Shape;10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 txBox="1"/>
          <p:nvPr/>
        </p:nvSpPr>
        <p:spPr>
          <a:xfrm rot="5400000">
            <a:off x="-83420" y="1278163"/>
            <a:ext cx="3560372" cy="3823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475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Gill Sans"/>
              <a:buNone/>
            </a:pPr>
            <a:r>
              <a:rPr lang="en-GB" sz="44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EVERGREENS</a:t>
            </a:r>
            <a:endParaRPr/>
          </a:p>
        </p:txBody>
      </p:sp>
      <p:sp>
        <p:nvSpPr>
          <p:cNvPr id="105" name="Google Shape;105;p2"/>
          <p:cNvSpPr txBox="1"/>
          <p:nvPr/>
        </p:nvSpPr>
        <p:spPr>
          <a:xfrm>
            <a:off x="4421480" y="1806222"/>
            <a:ext cx="3762963" cy="24553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3090041" y="213127"/>
            <a:ext cx="4088525" cy="67403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ABOUT THE SERIES: Alma Classics Evergreens is a series of popular classics. All the titles in the series are provided with: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ILLUSTRATIONS: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Eight plates with pictures, photos and drawings which brings the past to life for the modern reader. Images of people, places, manuscripts and more give a unique visual insight into the world in which the book was written.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ATHOR’S LIFE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 section concentrating on the personal and historical circumstances that shaped the author’s work.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AUTHOR’S LITERARY CAREER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 list of the author’s works in chronological order, accompanied by brief descriptions and commentaries, with in-depth accounts of the major works and the title in question.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TEXT AND TRANSLATOR’S NOTES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 short textual note and, if relevant, a brief translation note and translator’s biography.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BIBLIOGRAPHY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 list of bibliographical resources to guide further reading.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ESSENTIAL NOTES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These will provide important contextual detail relevant to the work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APPENDICES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Further reading material, such as relevant letters, documents or works by the author.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 txBox="1"/>
          <p:nvPr/>
        </p:nvSpPr>
        <p:spPr>
          <a:xfrm rot="5400000">
            <a:off x="-800102" y="5475235"/>
            <a:ext cx="2971801" cy="3823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475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Gill Sans"/>
              <a:buNone/>
            </a:pPr>
            <a:r>
              <a:rPr lang="en-GB" sz="4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Over 100 titles</a:t>
            </a:r>
            <a:endParaRPr sz="44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A group of people in clothing&#10;&#10;Description automatically generated" id="108" name="Google Shape;10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31808" y="171112"/>
            <a:ext cx="1569292" cy="21124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-up of a person&#10;&#10;Description automatically generated" id="109" name="Google Shape;109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83282" y="1847850"/>
            <a:ext cx="1218980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lage of buildings and a church&#10;&#10;Description automatically generated" id="110" name="Google Shape;110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22597" y="3385256"/>
            <a:ext cx="1097179" cy="1752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lection of pictures of people and their history&#10;&#10;Description automatically generated with medium confidence" id="111" name="Google Shape;111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90391" y="5030502"/>
            <a:ext cx="1743563" cy="1656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7" name="Google Shape;1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Presentation-Alma-Classics.jpg" id="118" name="Google Shape;11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3"/>
          <p:cNvSpPr/>
          <p:nvPr/>
        </p:nvSpPr>
        <p:spPr>
          <a:xfrm>
            <a:off x="893379" y="213127"/>
            <a:ext cx="77724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SAMPLE PAGES FROM CRIME AND PUNISHMENT BY FYODOR DOSTOEVSKY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age of a book&#10;&#10;Description automatically generated" id="120" name="Google Shape;12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8873" y="715167"/>
            <a:ext cx="2528328" cy="32121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-up of a document&#10;&#10;Description automatically generated" id="121" name="Google Shape;121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97305" y="742692"/>
            <a:ext cx="2389810" cy="34388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text on a page&#10;&#10;Description automatically generated" id="122" name="Google Shape;122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00514" y="1190837"/>
            <a:ext cx="2846205" cy="20730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map of a city&#10;&#10;Description automatically generated" id="123" name="Google Shape;123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73273" y="4213043"/>
            <a:ext cx="1552222" cy="23479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map of a city&#10;&#10;Description automatically generated" id="124" name="Google Shape;124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825495" y="4218821"/>
            <a:ext cx="1710759" cy="23421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table of ranks with white text&#10;&#10;Description automatically generated" id="125" name="Google Shape;125;p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606762" y="4517138"/>
            <a:ext cx="1976175" cy="20052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aper with text and images&#10;&#10;Description automatically generated" id="126" name="Google Shape;126;p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949508" y="3447306"/>
            <a:ext cx="2165528" cy="32905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"/>
          <p:cNvSpPr txBox="1"/>
          <p:nvPr>
            <p:ph type="title"/>
          </p:nvPr>
        </p:nvSpPr>
        <p:spPr>
          <a:xfrm>
            <a:off x="241759" y="423701"/>
            <a:ext cx="3855600" cy="65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None/>
            </a:pPr>
            <a:r>
              <a:rPr lang="en-GB" sz="2400" cap="none">
                <a:latin typeface="Gill Sans"/>
                <a:ea typeface="Gill Sans"/>
                <a:cs typeface="Gill Sans"/>
                <a:sym typeface="Gill Sans"/>
              </a:rPr>
              <a:t>WAR AND PEACE </a:t>
            </a:r>
            <a:endParaRPr sz="2400" cap="none">
              <a:solidFill>
                <a:srgbClr val="0D0D0D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2" name="Google Shape;132;p4"/>
          <p:cNvSpPr txBox="1"/>
          <p:nvPr/>
        </p:nvSpPr>
        <p:spPr>
          <a:xfrm>
            <a:off x="241759" y="215953"/>
            <a:ext cx="3614526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u="none" cap="none" strike="noStrik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NEW </a:t>
            </a:r>
            <a:r>
              <a:rPr lang="en-GB" sz="1600" cap="none">
                <a:solidFill>
                  <a:srgbClr val="008000"/>
                </a:solidFill>
                <a:latin typeface="Gill Sans"/>
                <a:ea typeface="Gill Sans"/>
                <a:cs typeface="Gill Sans"/>
                <a:sym typeface="Gill Sans"/>
              </a:rPr>
              <a:t>CLASSIC</a:t>
            </a:r>
            <a:r>
              <a:rPr lang="en-GB" sz="1600" u="none" cap="none" strike="noStrik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 –</a:t>
            </a:r>
            <a:r>
              <a:rPr lang="en-GB" sz="1600" cap="non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 APRIL 2027</a:t>
            </a:r>
            <a:endParaRPr sz="1600" u="none" cap="none" strike="noStrike">
              <a:solidFill>
                <a:srgbClr val="0D0D0D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241750" y="1139575"/>
            <a:ext cx="4655400" cy="27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cap="non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BY LEO TOLSTOY</a:t>
            </a:r>
            <a:endParaRPr sz="1800" cap="none">
              <a:solidFill>
                <a:srgbClr val="0D0D0D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cap="non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NEW TRANSLATION BY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cap="non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STEPHEN PIMENOFF</a:t>
            </a:r>
            <a:endParaRPr sz="1400" cap="none">
              <a:solidFill>
                <a:srgbClr val="0D0D0D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New translation of War and Peace by Leo Tolstoy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Translated by critically acclaimed translator Stephen Pimenoff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Presented in a fully annotated deluxe edition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Contains a preface, a translator’s note, an extensive critical apparatus, and extra reading material, including a section of photographs and notes</a:t>
            </a:r>
            <a:endParaRPr sz="11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4"/>
          <p:cNvSpPr txBox="1"/>
          <p:nvPr/>
        </p:nvSpPr>
        <p:spPr>
          <a:xfrm>
            <a:off x="298808" y="5901966"/>
            <a:ext cx="2623909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ISBN 978-1-84749-826-7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PAPERBACK – 288 pp.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£5.99</a:t>
            </a:r>
            <a:endParaRPr/>
          </a:p>
        </p:txBody>
      </p:sp>
      <p:sp>
        <p:nvSpPr>
          <p:cNvPr id="135" name="Google Shape;135;p4"/>
          <p:cNvSpPr txBox="1"/>
          <p:nvPr/>
        </p:nvSpPr>
        <p:spPr>
          <a:xfrm>
            <a:off x="5253482" y="4390282"/>
            <a:ext cx="3591710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SERIES: Alma Classics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22</a:t>
            </a:r>
            <a:r>
              <a:rPr baseline="30000"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nd</a:t>
            </a: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April 2027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£25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9781847499530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Demi Hardback</a:t>
            </a:r>
            <a:endParaRPr sz="1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1200 pp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Subject: FBC, FYT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Rights: World English</a:t>
            </a:r>
            <a:endParaRPr sz="1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Printed straight onto the hardback boards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using foil blocked case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sprayed edges, printed endpapers and ribbon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A green and pink book&#10;&#10;Description automatically generated" id="136" name="Google Shape;13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77532" y="3473408"/>
            <a:ext cx="2601961" cy="33845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with a green cover&#10;&#10;Description automatically generated" id="137" name="Google Shape;13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3" y="3473409"/>
            <a:ext cx="2477219" cy="33845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with text on it&#10;&#10;Description automatically generated" id="138" name="Google Shape;138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76757" y="0"/>
            <a:ext cx="4046223" cy="4046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"/>
          <p:cNvSpPr txBox="1"/>
          <p:nvPr>
            <p:ph type="title"/>
          </p:nvPr>
        </p:nvSpPr>
        <p:spPr>
          <a:xfrm>
            <a:off x="3890958" y="723864"/>
            <a:ext cx="5251450" cy="650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900"/>
              <a:buFont typeface="Gill Sans"/>
              <a:buNone/>
            </a:pPr>
            <a:r>
              <a:rPr lang="en-GB" sz="2900" cap="non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WAR AND PEACE</a:t>
            </a:r>
            <a:endParaRPr/>
          </a:p>
        </p:txBody>
      </p:sp>
      <p:sp>
        <p:nvSpPr>
          <p:cNvPr id="144" name="Google Shape;144;p5"/>
          <p:cNvSpPr txBox="1"/>
          <p:nvPr/>
        </p:nvSpPr>
        <p:spPr>
          <a:xfrm>
            <a:off x="3890958" y="199926"/>
            <a:ext cx="49892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u="none" cap="none" strike="noStrik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NEW </a:t>
            </a:r>
            <a:r>
              <a:rPr lang="en-GB" sz="1600" cap="none">
                <a:solidFill>
                  <a:srgbClr val="008000"/>
                </a:solidFill>
                <a:latin typeface="Gill Sans"/>
                <a:ea typeface="Gill Sans"/>
                <a:cs typeface="Gill Sans"/>
                <a:sym typeface="Gill Sans"/>
              </a:rPr>
              <a:t>EVERGREENS</a:t>
            </a:r>
            <a:r>
              <a:rPr lang="en-GB" sz="1600" u="none" cap="none" strike="noStrik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 –</a:t>
            </a:r>
            <a:r>
              <a:rPr lang="en-GB" sz="1600" cap="non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 APRIL 2027</a:t>
            </a:r>
            <a:endParaRPr sz="1600" u="none" cap="none" strike="noStrike">
              <a:solidFill>
                <a:srgbClr val="0D0D0D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5" name="Google Shape;145;p5"/>
          <p:cNvSpPr txBox="1"/>
          <p:nvPr/>
        </p:nvSpPr>
        <p:spPr>
          <a:xfrm>
            <a:off x="3890958" y="1511336"/>
            <a:ext cx="4989300" cy="35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cap="non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BY LEO TOLSTOY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New translation by Stephen Pimenoff</a:t>
            </a:r>
            <a:endParaRPr sz="1800" cap="none">
              <a:solidFill>
                <a:srgbClr val="0D0D0D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cap="non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Char char="●"/>
            </a:pPr>
            <a:r>
              <a:rPr lang="en-GB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New translation of War and Peace by Leo Tolstoy</a:t>
            </a:r>
            <a:endParaRPr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Char char="●"/>
            </a:pPr>
            <a:r>
              <a:rPr lang="en-GB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Annotated edition with over 2,000 notes</a:t>
            </a:r>
            <a:endParaRPr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Char char="●"/>
            </a:pPr>
            <a:r>
              <a:rPr lang="en-GB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Remains faithful to the original and brings all of Tolstoy’s wit to life</a:t>
            </a:r>
            <a:endParaRPr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Char char="●"/>
            </a:pPr>
            <a:r>
              <a:rPr lang="en-GB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Completes the Tolstoy Collection (all 9 volumes in the collection are presented in new translations)</a:t>
            </a:r>
            <a:endParaRPr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Char char="●"/>
            </a:pPr>
            <a:r>
              <a:rPr lang="en-GB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Part of Alma Evergreens, a series of popular classics</a:t>
            </a:r>
            <a:endParaRPr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5"/>
          <p:cNvSpPr txBox="1"/>
          <p:nvPr/>
        </p:nvSpPr>
        <p:spPr>
          <a:xfrm>
            <a:off x="298808" y="5901966"/>
            <a:ext cx="2623909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ISBN 978-1-84749-826-7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PAPERBACK – 288 pp.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£5.99</a:t>
            </a:r>
            <a:endParaRPr/>
          </a:p>
        </p:txBody>
      </p:sp>
      <p:sp>
        <p:nvSpPr>
          <p:cNvPr id="147" name="Google Shape;147;p5"/>
          <p:cNvSpPr txBox="1"/>
          <p:nvPr/>
        </p:nvSpPr>
        <p:spPr>
          <a:xfrm>
            <a:off x="1231024" y="4720990"/>
            <a:ext cx="2071904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SERIES: Alma Classics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Evergreens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22</a:t>
            </a:r>
            <a:r>
              <a:rPr baseline="30000"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nd</a:t>
            </a: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April 2027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£12.99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9781847499509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1200 pp • PB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Subject: FBC, FYT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Rights: World English</a:t>
            </a:r>
            <a:endParaRPr/>
          </a:p>
        </p:txBody>
      </p:sp>
      <p:pic>
        <p:nvPicPr>
          <p:cNvPr descr="A poster of a person holding a flag&#10;&#10;Description automatically generated" id="148" name="Google Shape;14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8757" y="217370"/>
            <a:ext cx="2688696" cy="4325007"/>
          </a:xfrm>
          <a:prstGeom prst="rect">
            <a:avLst/>
          </a:prstGeom>
          <a:noFill/>
          <a:ln>
            <a:noFill/>
          </a:ln>
          <a:effectLst>
            <a:outerShdw blurRad="338123" rotWithShape="0" algn="ctr" dir="5400000" dist="50800">
              <a:srgbClr val="000000">
                <a:alpha val="65882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"/>
          <p:cNvSpPr/>
          <p:nvPr/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6"/>
          <p:cNvSpPr/>
          <p:nvPr/>
        </p:nvSpPr>
        <p:spPr>
          <a:xfrm flipH="1">
            <a:off x="0" y="0"/>
            <a:ext cx="4472088" cy="6858000"/>
          </a:xfrm>
          <a:custGeom>
            <a:rect b="b" l="l" r="r" t="t"/>
            <a:pathLst>
              <a:path extrusionOk="0" h="6858000" w="5962785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lt2">
              <a:alpha val="50196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6"/>
          <p:cNvSpPr txBox="1"/>
          <p:nvPr/>
        </p:nvSpPr>
        <p:spPr>
          <a:xfrm>
            <a:off x="336331" y="643467"/>
            <a:ext cx="4677103" cy="5368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625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Anna Karenina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9781847493682 £7.99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 Calendar of Wisdom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9781847495631 £8.99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Childhood, Boyhood, Youth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9781847496003 £8.99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The Death of Ivan Ilyich and The Devil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9781847493637 £8.99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The Forged Coupon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9781847496676 £8.99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Hadji Murat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9781847494818 </a:t>
            </a:r>
            <a:r>
              <a:rPr lang="en-GB" sz="1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£8.99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The Kreutzer Sonata and Other Stories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9781847494115 </a:t>
            </a:r>
            <a:r>
              <a:rPr lang="en-GB" sz="14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£8.99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Three Novellas: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The Devil, Family Happiness and A Landowner’s Morning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9781847494795 </a:t>
            </a:r>
            <a:r>
              <a:rPr lang="en-GB" sz="1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£8.99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92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– </a:t>
            </a:r>
            <a:r>
              <a:rPr lang="en-GB" sz="192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All books are presented in new translations</a:t>
            </a:r>
            <a:endParaRPr sz="1920"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92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92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– </a:t>
            </a:r>
            <a:r>
              <a:rPr lang="en-GB" sz="192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Contain notes and extra material</a:t>
            </a:r>
            <a:endParaRPr sz="1920"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92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92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– </a:t>
            </a:r>
            <a:r>
              <a:rPr lang="en-GB" sz="192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The most complete collection of works by</a:t>
            </a:r>
            <a:endParaRPr sz="192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92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Leo Tolstoy on the market</a:t>
            </a:r>
            <a:endParaRPr sz="1920"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descr="A collection of books on a poster&#10;&#10;Description automatically generated" id="156" name="Google Shape;15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0739" y="682970"/>
            <a:ext cx="3560660" cy="5520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"/>
          <p:cNvSpPr txBox="1"/>
          <p:nvPr>
            <p:ph type="title"/>
          </p:nvPr>
        </p:nvSpPr>
        <p:spPr>
          <a:xfrm>
            <a:off x="3890958" y="723864"/>
            <a:ext cx="5251450" cy="650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900"/>
              <a:buFont typeface="Gill Sans"/>
              <a:buNone/>
            </a:pPr>
            <a:r>
              <a:rPr lang="en-GB" sz="2900" cap="non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TORRENTS OF SPRING</a:t>
            </a:r>
            <a:endParaRPr/>
          </a:p>
        </p:txBody>
      </p:sp>
      <p:sp>
        <p:nvSpPr>
          <p:cNvPr id="162" name="Google Shape;162;p7"/>
          <p:cNvSpPr txBox="1"/>
          <p:nvPr/>
        </p:nvSpPr>
        <p:spPr>
          <a:xfrm>
            <a:off x="3890958" y="199926"/>
            <a:ext cx="49892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u="none" cap="none" strike="noStrik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NEW </a:t>
            </a:r>
            <a:r>
              <a:rPr lang="en-GB" sz="1600" cap="none">
                <a:solidFill>
                  <a:srgbClr val="008000"/>
                </a:solidFill>
                <a:latin typeface="Gill Sans"/>
                <a:ea typeface="Gill Sans"/>
                <a:cs typeface="Gill Sans"/>
                <a:sym typeface="Gill Sans"/>
              </a:rPr>
              <a:t>ALMA CLASSICS</a:t>
            </a:r>
            <a:r>
              <a:rPr lang="en-GB" sz="1600" u="none" cap="none" strike="noStrik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 –</a:t>
            </a:r>
            <a:r>
              <a:rPr lang="en-GB" sz="1600" cap="non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 MAY 2027</a:t>
            </a:r>
            <a:endParaRPr sz="1600" u="none" cap="none" strike="noStrike">
              <a:solidFill>
                <a:srgbClr val="0D0D0D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3" name="Google Shape;163;p7"/>
          <p:cNvSpPr txBox="1"/>
          <p:nvPr/>
        </p:nvSpPr>
        <p:spPr>
          <a:xfrm>
            <a:off x="3890958" y="1511336"/>
            <a:ext cx="4989300" cy="30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cap="non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BY IVAN TURGENEV</a:t>
            </a:r>
            <a:endParaRPr sz="1800" cap="none">
              <a:solidFill>
                <a:srgbClr val="0D0D0D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New translation by Michael Pursglove</a:t>
            </a:r>
            <a:endParaRPr sz="1800" cap="none">
              <a:solidFill>
                <a:srgbClr val="0D0D0D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cap="non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Char char="●"/>
            </a:pPr>
            <a:r>
              <a:rPr lang="en-GB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New translation of a novella about memory, moral weakness and love</a:t>
            </a:r>
            <a:endParaRPr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Char char="●"/>
            </a:pPr>
            <a:r>
              <a:rPr lang="en-GB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Annotated edition</a:t>
            </a:r>
            <a:endParaRPr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Char char="●"/>
            </a:pPr>
            <a:r>
              <a:rPr lang="en-GB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Completes the Ivan Turgenev Collection (all 11 volumes in the collection are presented in new translations)</a:t>
            </a:r>
            <a:endParaRPr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7"/>
          <p:cNvSpPr txBox="1"/>
          <p:nvPr/>
        </p:nvSpPr>
        <p:spPr>
          <a:xfrm>
            <a:off x="298808" y="5901966"/>
            <a:ext cx="2623909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ISBN 978-1-84749-826-7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PAPERBACK – 288 pp.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£5.99</a:t>
            </a:r>
            <a:endParaRPr/>
          </a:p>
        </p:txBody>
      </p:sp>
      <p:sp>
        <p:nvSpPr>
          <p:cNvPr id="165" name="Google Shape;165;p7"/>
          <p:cNvSpPr txBox="1"/>
          <p:nvPr/>
        </p:nvSpPr>
        <p:spPr>
          <a:xfrm>
            <a:off x="1231024" y="4720990"/>
            <a:ext cx="2071904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SERIES: Alma Classics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26</a:t>
            </a:r>
            <a:r>
              <a:rPr baseline="30000"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</a:t>
            </a: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May 2027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£9.99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9781847499462</a:t>
            </a:r>
            <a:endParaRPr sz="1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288 pp • PB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Subject: FBC, FYT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Rights: World English</a:t>
            </a:r>
            <a:endParaRPr/>
          </a:p>
        </p:txBody>
      </p:sp>
      <p:pic>
        <p:nvPicPr>
          <p:cNvPr descr="A book cover with a blue background&#10;&#10;AI-generated content may be incorrect." id="166" name="Google Shape;16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0799" y="326858"/>
            <a:ext cx="2688696" cy="4151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8"/>
          <p:cNvSpPr/>
          <p:nvPr/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8"/>
          <p:cNvSpPr/>
          <p:nvPr/>
        </p:nvSpPr>
        <p:spPr>
          <a:xfrm flipH="1">
            <a:off x="0" y="0"/>
            <a:ext cx="4472088" cy="6858000"/>
          </a:xfrm>
          <a:custGeom>
            <a:rect b="b" l="l" r="r" t="t"/>
            <a:pathLst>
              <a:path extrusionOk="0" h="6858000" w="5962785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lt2">
              <a:alpha val="50196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8"/>
          <p:cNvSpPr txBox="1"/>
          <p:nvPr/>
        </p:nvSpPr>
        <p:spPr>
          <a:xfrm>
            <a:off x="336331" y="643467"/>
            <a:ext cx="4677103" cy="5368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400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 Nest of the Gentry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9781847495907 £8.99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Fathers and Children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9781847494894 £7.99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Faust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9781847492180 £9.99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Memoirs of a Hunter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9781847499042 £9.99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On the Eve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9781847496324 £8.99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Hadji Murat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9781847494818 </a:t>
            </a:r>
            <a:r>
              <a:rPr lang="en-GB" sz="1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£8.99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Parasha and Other Poems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9781847498915 </a:t>
            </a:r>
            <a:r>
              <a:rPr lang="en-GB" sz="14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£8.99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Rudin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9781847492265</a:t>
            </a:r>
            <a:r>
              <a:rPr lang="en-GB"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GB" sz="1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£8.99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Smoke</a:t>
            </a:r>
            <a:r>
              <a:rPr lang="en-GB" sz="20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9781847493163 £8.99</a:t>
            </a:r>
            <a:endParaRPr sz="18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The Diary of a Superfluous Man and Other Novellas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9781847497628 </a:t>
            </a:r>
            <a:r>
              <a:rPr lang="en-GB" sz="1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£8.99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Virgin Soil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9781847493750 £8.99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– </a:t>
            </a:r>
            <a:r>
              <a:rPr lang="en-GB" sz="25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All books are presented in new translations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– Contain notes and extra material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– The most complete collection of works by Ivan Turgenev on the </a:t>
            </a:r>
            <a:endParaRPr sz="25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market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descr="A book cover of a book&#10;&#10;AI-generated content may be incorrect." id="174" name="Google Shape;17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63776" y="365234"/>
            <a:ext cx="3627595" cy="56466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"/>
          <p:cNvSpPr txBox="1"/>
          <p:nvPr>
            <p:ph type="title"/>
          </p:nvPr>
        </p:nvSpPr>
        <p:spPr>
          <a:xfrm>
            <a:off x="3457903" y="723864"/>
            <a:ext cx="5684506" cy="650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600"/>
              <a:buFont typeface="Gill Sans"/>
              <a:buNone/>
            </a:pPr>
            <a:r>
              <a:rPr lang="en-GB" sz="2600" cap="non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VILLETTE</a:t>
            </a:r>
            <a:endParaRPr sz="2600" cap="none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0" name="Google Shape;180;p9"/>
          <p:cNvSpPr txBox="1"/>
          <p:nvPr/>
        </p:nvSpPr>
        <p:spPr>
          <a:xfrm>
            <a:off x="3457902" y="199926"/>
            <a:ext cx="5422305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u="none" cap="none" strike="noStrik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NEW </a:t>
            </a:r>
            <a:r>
              <a:rPr lang="en-GB" sz="1600" u="none" cap="none" strike="noStrike">
                <a:solidFill>
                  <a:srgbClr val="008000"/>
                </a:solidFill>
                <a:latin typeface="Gill Sans"/>
                <a:ea typeface="Gill Sans"/>
                <a:cs typeface="Gill Sans"/>
                <a:sym typeface="Gill Sans"/>
              </a:rPr>
              <a:t>EVERGREENS</a:t>
            </a:r>
            <a:r>
              <a:rPr lang="en-GB" sz="1600" u="none" cap="none" strike="noStrik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 –</a:t>
            </a:r>
            <a:r>
              <a:rPr lang="en-GB" sz="1600" cap="non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 JUNE 2027</a:t>
            </a:r>
            <a:endParaRPr sz="1600" u="none" cap="none" strike="noStrike">
              <a:solidFill>
                <a:srgbClr val="0D0D0D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1" name="Google Shape;181;p9"/>
          <p:cNvSpPr txBox="1"/>
          <p:nvPr/>
        </p:nvSpPr>
        <p:spPr>
          <a:xfrm>
            <a:off x="3373820" y="1374135"/>
            <a:ext cx="5506500" cy="25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cap="non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CHARLOTTE BRONTË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rgbClr val="0D0D0D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Char char="●"/>
            </a:pPr>
            <a:r>
              <a:rPr lang="en-GB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New annotated edition of Charlotte Brontë’s masterpiece</a:t>
            </a:r>
            <a:endParaRPr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Char char="●"/>
            </a:pPr>
            <a:r>
              <a:rPr lang="en-GB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Contains notes, a bibliography and extra material</a:t>
            </a:r>
            <a:endParaRPr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ill Sans"/>
              <a:buChar char="●"/>
            </a:pPr>
            <a:r>
              <a:rPr lang="en-GB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New addition to Alma Evergreens, a series of popular classics</a:t>
            </a:r>
            <a:endParaRPr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175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10102"/>
              </a:buClr>
              <a:buSzPts val="1400"/>
              <a:buFont typeface="Gill Sans"/>
              <a:buChar char="●"/>
            </a:pPr>
            <a:r>
              <a:rPr lang="en-GB" sz="1400">
                <a:solidFill>
                  <a:srgbClr val="010102"/>
                </a:solidFill>
                <a:latin typeface="Gill Sans"/>
                <a:ea typeface="Gill Sans"/>
                <a:cs typeface="Gill Sans"/>
                <a:sym typeface="Gill Sans"/>
              </a:rPr>
              <a:t>Perfect companion volume to Jane Eyre 9781847493736, The Green Dwarf and Other Early Fiction 9781847497611 and The Professor 9781847497178</a:t>
            </a:r>
            <a:endParaRPr sz="1400">
              <a:solidFill>
                <a:srgbClr val="01010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>
                <a:solidFill>
                  <a:srgbClr val="0F111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9"/>
          <p:cNvSpPr txBox="1"/>
          <p:nvPr/>
        </p:nvSpPr>
        <p:spPr>
          <a:xfrm>
            <a:off x="298808" y="5901966"/>
            <a:ext cx="2623909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ISBN 978-1-84749-825-0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PAPERBACK – 224 pp.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£5.99</a:t>
            </a:r>
            <a:endParaRPr/>
          </a:p>
        </p:txBody>
      </p:sp>
      <p:sp>
        <p:nvSpPr>
          <p:cNvPr id="183" name="Google Shape;183;p9"/>
          <p:cNvSpPr txBox="1"/>
          <p:nvPr/>
        </p:nvSpPr>
        <p:spPr>
          <a:xfrm>
            <a:off x="721577" y="5010330"/>
            <a:ext cx="2012302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24</a:t>
            </a:r>
            <a:r>
              <a:rPr baseline="30000"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</a:t>
            </a: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June 2027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£9.99</a:t>
            </a:r>
            <a:endParaRPr sz="1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9781847499431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500 pp • PB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Subject: FBC, FXD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Rights: World English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erson sitting in a white dress&#10;&#10;Description automatically generated" id="184" name="Google Shape;18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8808" y="317937"/>
            <a:ext cx="2873595" cy="44532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red and white label with a person in a hat&#10;&#10;Description automatically generated" id="185" name="Google Shape;18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10045" y="4094905"/>
            <a:ext cx="1691032" cy="25942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with a soldier holding a rifle&#10;&#10;Description automatically generated" id="186" name="Google Shape;186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70322" y="4095954"/>
            <a:ext cx="1685453" cy="26062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of a person&#10;&#10;Description automatically generated" id="187" name="Google Shape;187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14355" y="4078014"/>
            <a:ext cx="1685453" cy="26228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"/>
          <p:cNvSpPr txBox="1"/>
          <p:nvPr>
            <p:ph type="title"/>
          </p:nvPr>
        </p:nvSpPr>
        <p:spPr>
          <a:xfrm>
            <a:off x="3890958" y="257840"/>
            <a:ext cx="5251450" cy="11162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Gill Sans"/>
              <a:buNone/>
            </a:pPr>
            <a:br>
              <a:rPr lang="en-GB" sz="2800"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28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Now in Paperback</a:t>
            </a:r>
            <a:br>
              <a:rPr lang="en-GB" sz="2800"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2400">
                <a:latin typeface="Gill Sans"/>
                <a:ea typeface="Gill Sans"/>
                <a:cs typeface="Gill Sans"/>
                <a:sym typeface="Gill Sans"/>
              </a:rPr>
              <a:t>ACROSS SICILY GARIBALDI’S THOUSAND</a:t>
            </a:r>
            <a:endParaRPr sz="2400" cap="none">
              <a:solidFill>
                <a:srgbClr val="0D0D0D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4" name="Google Shape;194;p10"/>
          <p:cNvSpPr txBox="1"/>
          <p:nvPr/>
        </p:nvSpPr>
        <p:spPr>
          <a:xfrm>
            <a:off x="3890958" y="1732052"/>
            <a:ext cx="4989300" cy="51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cap="non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BY TIM PARKS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 cap="none">
              <a:solidFill>
                <a:srgbClr val="0D0D0D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cap="none">
                <a:solidFill>
                  <a:srgbClr val="0D0D0D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1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• </a:t>
            </a:r>
            <a:r>
              <a:rPr lang="en-GB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Tim Parks’s delightful account in Garibaldi's footsteps, now in paperback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• </a:t>
            </a:r>
            <a:r>
              <a:rPr lang="en-GB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Well researched and full of extracts from diaries and letters written by men on both sides of the political divide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• </a:t>
            </a:r>
            <a:r>
              <a:rPr lang="en-GB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 perfect blend between historical account and travelogue, past and present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90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Parks has done Garibaldi and his Redshirts proud in this eccentric hosannah to the travails of walking in the Sicilian uplands.’ Ian Thomson, The Spectator</a:t>
            </a:r>
            <a:endParaRPr b="0" i="0" sz="900">
              <a:solidFill>
                <a:srgbClr val="55555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>
              <a:solidFill>
                <a:srgbClr val="55555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90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The many diaries written by those who accompanied Garibaldi are skilfully blended with the author’s own story.’ Times Literary Supplement</a:t>
            </a:r>
            <a:endParaRPr b="0" i="0" sz="900">
              <a:solidFill>
                <a:srgbClr val="55555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>
              <a:solidFill>
                <a:srgbClr val="55555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90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rPr>
              <a:t>There’s an admirable stubbornness also in the writer’s quiet demand for answers about the authentic relationship between present and past in Italy. A feeling that serene indifference isn’t enough lends distinction to this book.’  Literary Review</a:t>
            </a:r>
            <a:endParaRPr b="0" i="0" sz="900">
              <a:solidFill>
                <a:srgbClr val="55555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1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endParaRPr sz="1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 txBox="1"/>
          <p:nvPr/>
        </p:nvSpPr>
        <p:spPr>
          <a:xfrm>
            <a:off x="298808" y="5901966"/>
            <a:ext cx="2623909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ISBN 978-1-84749-828-1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PAPERBACK – 224 pp.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£5.99</a:t>
            </a:r>
            <a:endParaRPr/>
          </a:p>
        </p:txBody>
      </p:sp>
      <p:sp>
        <p:nvSpPr>
          <p:cNvPr id="196" name="Google Shape;196;p10"/>
          <p:cNvSpPr txBox="1"/>
          <p:nvPr/>
        </p:nvSpPr>
        <p:spPr>
          <a:xfrm>
            <a:off x="1082333" y="4697577"/>
            <a:ext cx="2319971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SERIES: Alma Books / Non-fiction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26</a:t>
            </a:r>
            <a:r>
              <a:rPr baseline="30000"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</a:t>
            </a: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May 2027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£12.99</a:t>
            </a:r>
            <a:endParaRPr sz="1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9781846884771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320 pp • Paperback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Subject: WTL, 3MNQ-IT-N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Rights: World English</a:t>
            </a:r>
            <a:endParaRPr/>
          </a:p>
        </p:txBody>
      </p:sp>
      <p:pic>
        <p:nvPicPr>
          <p:cNvPr descr="A book cover with a landscape and a building&#10;&#10;Description automatically generated" id="197" name="Google Shape;19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6712" y="371074"/>
            <a:ext cx="2648365" cy="4085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"/>
          <p:cNvSpPr txBox="1"/>
          <p:nvPr/>
        </p:nvSpPr>
        <p:spPr>
          <a:xfrm>
            <a:off x="772998" y="6040695"/>
            <a:ext cx="7579150" cy="1179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None/>
            </a:pPr>
            <a:r>
              <a:rPr lang="en-GB"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GREAT LOVE STORIES IN ALMA CLASSICS</a:t>
            </a:r>
            <a:endParaRPr sz="24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sz="2800">
              <a:solidFill>
                <a:srgbClr val="12121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A red and white book cover&#10;&#10;AI-generated content may be incorrect." id="203" name="Google Shape;20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914045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2"/>
          <p:cNvSpPr txBox="1"/>
          <p:nvPr/>
        </p:nvSpPr>
        <p:spPr>
          <a:xfrm>
            <a:off x="3634806" y="4659938"/>
            <a:ext cx="508666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0" i="0" lang="en-GB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EVERGREENS</a:t>
            </a:r>
            <a:endParaRPr/>
          </a:p>
        </p:txBody>
      </p:sp>
      <p:sp>
        <p:nvSpPr>
          <p:cNvPr id="210" name="Google Shape;210;p12"/>
          <p:cNvSpPr/>
          <p:nvPr/>
        </p:nvSpPr>
        <p:spPr>
          <a:xfrm>
            <a:off x="3399348" y="5677840"/>
            <a:ext cx="540199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FORTHCOMING TITLES </a:t>
            </a:r>
            <a:r>
              <a:rPr lang="en-GB" sz="2000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JULY TO DEC 2022</a:t>
            </a:r>
            <a:endParaRPr sz="2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collection of books with text&#10;&#10;AI-generated content may be incorrect." id="211" name="Google Shape;21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3"/>
          <p:cNvSpPr txBox="1"/>
          <p:nvPr/>
        </p:nvSpPr>
        <p:spPr>
          <a:xfrm>
            <a:off x="3634806" y="4659938"/>
            <a:ext cx="508666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0" i="0" lang="en-GB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EVERGREENS</a:t>
            </a:r>
            <a:endParaRPr/>
          </a:p>
        </p:txBody>
      </p:sp>
      <p:sp>
        <p:nvSpPr>
          <p:cNvPr id="218" name="Google Shape;218;p13"/>
          <p:cNvSpPr/>
          <p:nvPr/>
        </p:nvSpPr>
        <p:spPr>
          <a:xfrm>
            <a:off x="3399348" y="5677840"/>
            <a:ext cx="540199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FORTHCOMING TITLES </a:t>
            </a:r>
            <a:r>
              <a:rPr lang="en-GB" sz="2000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JULY TO DEC 2022</a:t>
            </a:r>
            <a:endParaRPr sz="2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frame of flowers and leaves&#10;&#10;AI-generated content may be incorrect." id="219" name="Google Shape;21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9227416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of a little prince&#10;&#10;AI-generated content may be incorrect." id="220" name="Google Shape;22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50649" y="3750571"/>
            <a:ext cx="1141996" cy="16122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with a silhouette of a person&#10;&#10;AI-generated content may be incorrect." id="221" name="Google Shape;221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79256" y="241552"/>
            <a:ext cx="1032968" cy="16085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of a book&#10;&#10;AI-generated content may be incorrect." id="222" name="Google Shape;222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28813" y="237836"/>
            <a:ext cx="1112645" cy="15914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hild with flowers on her hands&#10;&#10;AI-generated content may be incorrect." id="223" name="Google Shape;223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005316" y="3752435"/>
            <a:ext cx="1040235" cy="16085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logo for a book&#10;&#10;AI-generated content may be incorrect." id="224" name="Google Shape;224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261829" y="1956033"/>
            <a:ext cx="1040237" cy="16108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ver of a book&#10;&#10;AI-generated content may be incorrect." id="225" name="Google Shape;225;p1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457058" y="1962289"/>
            <a:ext cx="1039803" cy="15951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of a book&#10;&#10;AI-generated content may be incorrect." id="226" name="Google Shape;226;p1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606969" y="1940585"/>
            <a:ext cx="1047668" cy="16263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of a child opening a door&#10;&#10;AI-generated content may be incorrect." id="227" name="Google Shape;227;p1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801980" y="1949642"/>
            <a:ext cx="1037008" cy="16263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of a train&#10;&#10;AI-generated content may be incorrect." id="228" name="Google Shape;228;p1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7949326" y="1956033"/>
            <a:ext cx="1051749" cy="16263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of a detective&#10;&#10;AI-generated content may be incorrect." id="229" name="Google Shape;229;p13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140237" y="3760958"/>
            <a:ext cx="1029211" cy="15914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of a pinocchio&#10;&#10;AI-generated content may be incorrect." id="230" name="Google Shape;230;p13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5625848" y="3743526"/>
            <a:ext cx="1035212" cy="1591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3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293220" y="4909258"/>
            <a:ext cx="1048525" cy="15980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of a black horse&#10;&#10;AI-generated content may be incorrect." id="232" name="Google Shape;232;p13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7926815" y="235499"/>
            <a:ext cx="1027472" cy="16085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with a person holding a bagpipe&#10;&#10;AI-generated content may be incorrect." id="233" name="Google Shape;233;p13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2143884" y="257045"/>
            <a:ext cx="1028010" cy="16085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of a detective&#10;&#10;AI-generated content may be incorrect." id="234" name="Google Shape;234;p13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2154800" y="1940585"/>
            <a:ext cx="1033561" cy="15980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artoon of a person with a hat and many animals&#10;&#10;AI-generated content may be incorrect." id="235" name="Google Shape;235;p13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867376" y="3743531"/>
            <a:ext cx="1051749" cy="16263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of a child&#10;&#10;AI-generated content may be incorrect." id="236" name="Google Shape;236;p13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5659837" y="246357"/>
            <a:ext cx="1029211" cy="15914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artoon of a monster&#10;&#10;AI-generated content may be incorrect." id="237" name="Google Shape;237;p13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6791470" y="235499"/>
            <a:ext cx="1032925" cy="15985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box with blue text&#10;&#10;AI-generated content may be incorrect." id="238" name="Google Shape;238;p13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276664" y="-294574"/>
            <a:ext cx="1275609" cy="22778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book cover with orange text&#10;&#10;AI-generated content may be incorrect." id="239" name="Google Shape;239;p13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755456" y="1283115"/>
            <a:ext cx="1275609" cy="2277873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13"/>
          <p:cNvSpPr txBox="1"/>
          <p:nvPr/>
        </p:nvSpPr>
        <p:spPr>
          <a:xfrm>
            <a:off x="5496849" y="5677850"/>
            <a:ext cx="3730500" cy="123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Gill Sans"/>
              <a:buNone/>
            </a:pPr>
            <a:r>
              <a:rPr lang="en-GB" sz="4400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ALMA JUNIOR TOP 20</a:t>
            </a:r>
            <a:endParaRPr sz="4400" cap="none">
              <a:solidFill>
                <a:srgbClr val="00206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1" name="Google Shape;241;p13"/>
          <p:cNvSpPr txBox="1"/>
          <p:nvPr/>
        </p:nvSpPr>
        <p:spPr>
          <a:xfrm>
            <a:off x="3390559" y="3581399"/>
            <a:ext cx="20142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• All our children’s classics have beautiful drawings by renowned illustrators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1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1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• Each volume contains extra material for young readers, including: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 profile of the author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 section about the book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 list of characters 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 glossary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 test-yourself quiz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lue rectangle with white dots&#10;&#10;AI-generated content may be incorrect." id="247" name="Google Shape;24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671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with a silhouette of a person&#10;&#10;AI-generated content may be incorrect." id="248" name="Google Shape;24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98112" y="225868"/>
            <a:ext cx="1032967" cy="16085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of a book&#10;&#10;AI-generated content may be incorrect." id="249" name="Google Shape;249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47669" y="222152"/>
            <a:ext cx="1112645" cy="15914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logo for a book&#10;&#10;AI-generated content may be incorrect." id="250" name="Google Shape;250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80685" y="1900123"/>
            <a:ext cx="1040237" cy="16108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ver of a book&#10;&#10;AI-generated content may be incorrect." id="251" name="Google Shape;251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85341" y="1906379"/>
            <a:ext cx="1039802" cy="1595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of a book&#10;&#10;AI-generated content may be incorrect." id="252" name="Google Shape;252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663533" y="1894102"/>
            <a:ext cx="1047669" cy="16263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of a child opening a door&#10;&#10;AI-generated content may be incorrect." id="253" name="Google Shape;253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820836" y="1903159"/>
            <a:ext cx="1037008" cy="16263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of a train&#10;&#10;AI-generated content may be incorrect." id="254" name="Google Shape;254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968182" y="1909550"/>
            <a:ext cx="1051748" cy="162631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descr="A book cover of a black horse&#10;&#10;AI-generated content may be incorrect." id="255" name="Google Shape;255;p1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945671" y="219815"/>
            <a:ext cx="1027471" cy="16085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with a person holding a bagpipe&#10;&#10;AI-generated content may be incorrect." id="256" name="Google Shape;256;p1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162740" y="241361"/>
            <a:ext cx="1028008" cy="16085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of a detective&#10;&#10;AI-generated content may be incorrect." id="257" name="Google Shape;257;p1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164229" y="1894102"/>
            <a:ext cx="1033560" cy="159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of a child&#10;&#10;AI-generated content may be incorrect." id="258" name="Google Shape;258;p1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5678693" y="230673"/>
            <a:ext cx="1029212" cy="15914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artoon of a monster&#10;&#10;AI-generated content may be incorrect." id="259" name="Google Shape;259;p14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6810326" y="219815"/>
            <a:ext cx="1032924" cy="15985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of a little prince&#10;&#10;AI-generated content may be incorrect." id="260" name="Google Shape;260;p14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7870044" y="4901296"/>
            <a:ext cx="1141996" cy="16122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hild with flowers on her hands&#10;&#10;AI-generated content may be incorrect." id="261" name="Google Shape;261;p14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6712079" y="4933997"/>
            <a:ext cx="1040236" cy="16085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of a detective&#10;&#10;AI-generated content may be incorrect." id="262" name="Google Shape;262;p14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3203033" y="4917245"/>
            <a:ext cx="1029212" cy="15914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of a pinocchio&#10;&#10;AI-generated content may be incorrect." id="263" name="Google Shape;263;p14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4355611" y="4907676"/>
            <a:ext cx="1035212" cy="1591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4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5510033" y="4915883"/>
            <a:ext cx="1048525" cy="15980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artoon of a person with a hat and many animals&#10;&#10;AI-generated content may be incorrect." id="265" name="Google Shape;265;p14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2047177" y="4900406"/>
            <a:ext cx="1051749" cy="162631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4"/>
          <p:cNvSpPr txBox="1"/>
          <p:nvPr/>
        </p:nvSpPr>
        <p:spPr>
          <a:xfrm>
            <a:off x="2139887" y="3819018"/>
            <a:ext cx="7004113" cy="7422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ill Sans"/>
              <a:buNone/>
            </a:pPr>
            <a:r>
              <a:rPr lang="en-GB" sz="4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ALMA CLASSICS TOP 20</a:t>
            </a:r>
            <a:endParaRPr sz="4400" cap="non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7" name="Google Shape;267;p14"/>
          <p:cNvSpPr txBox="1"/>
          <p:nvPr/>
        </p:nvSpPr>
        <p:spPr>
          <a:xfrm>
            <a:off x="146132" y="3718679"/>
            <a:ext cx="1848992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• All our classics offer students the definitive text and extensive notes</a:t>
            </a: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• All our editions contain detailed and </a:t>
            </a: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comprehensive extra material about the author’s life and works</a:t>
            </a: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GB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• Each volume contains a carefully selected  bibliography</a:t>
            </a: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GB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• Accurate translations</a:t>
            </a: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• All our books are presented in beautiful paperback editions and are accessibly priced</a:t>
            </a: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blue and pink cover with a pig and windmill&#10;&#10;AI-generated content may be incorrect." id="268" name="Google Shape;268;p14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280416" y="99033"/>
            <a:ext cx="1173764" cy="18931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book with black text and a cat face&#10;&#10;AI-generated content may be incorrect." id="269" name="Google Shape;269;p14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820129" y="1835464"/>
            <a:ext cx="1092256" cy="1761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ook with a dog on it&#10;&#10;Description automatically generated" id="275" name="Google Shape;275;p15"/>
          <p:cNvPicPr preferRelativeResize="0"/>
          <p:nvPr/>
        </p:nvPicPr>
        <p:blipFill rotWithShape="1">
          <a:blip r:embed="rId3">
            <a:alphaModFix/>
          </a:blip>
          <a:srcRect b="3870" l="0" r="1" t="16179"/>
          <a:stretch/>
        </p:blipFill>
        <p:spPr>
          <a:xfrm>
            <a:off x="1721" y="10"/>
            <a:ext cx="5620081" cy="45159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ollection of books with text&#10;&#10;Description automatically generated" id="276" name="Google Shape;276;p15"/>
          <p:cNvPicPr preferRelativeResize="0"/>
          <p:nvPr/>
        </p:nvPicPr>
        <p:blipFill rotWithShape="1">
          <a:blip r:embed="rId4">
            <a:alphaModFix/>
          </a:blip>
          <a:srcRect b="20256" l="0" r="-4" t="16562"/>
          <a:stretch/>
        </p:blipFill>
        <p:spPr>
          <a:xfrm>
            <a:off x="5685872" y="-1"/>
            <a:ext cx="3455338" cy="21830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cover with text&#10;&#10;Description automatically generated" id="277" name="Google Shape;277;p15"/>
          <p:cNvPicPr preferRelativeResize="0"/>
          <p:nvPr/>
        </p:nvPicPr>
        <p:blipFill rotWithShape="1">
          <a:blip r:embed="rId5">
            <a:alphaModFix/>
          </a:blip>
          <a:srcRect b="11467" l="0" r="-3" t="24389"/>
          <a:stretch/>
        </p:blipFill>
        <p:spPr>
          <a:xfrm>
            <a:off x="5685873" y="2274491"/>
            <a:ext cx="3450829" cy="22414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on an orange background&#10;&#10;Description automatically generated" id="278" name="Google Shape;278;p15"/>
          <p:cNvPicPr preferRelativeResize="0"/>
          <p:nvPr/>
        </p:nvPicPr>
        <p:blipFill rotWithShape="1">
          <a:blip r:embed="rId6">
            <a:alphaModFix/>
          </a:blip>
          <a:srcRect b="3636" l="0" r="-2" t="16019"/>
          <a:stretch/>
        </p:blipFill>
        <p:spPr>
          <a:xfrm>
            <a:off x="-2787" y="4607392"/>
            <a:ext cx="2780257" cy="22506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on a yellow background&#10;&#10;Description automatically generated" id="279" name="Google Shape;279;p15"/>
          <p:cNvPicPr preferRelativeResize="0"/>
          <p:nvPr/>
        </p:nvPicPr>
        <p:blipFill rotWithShape="1">
          <a:blip r:embed="rId7">
            <a:alphaModFix/>
          </a:blip>
          <a:srcRect b="2357" l="0" r="-1" t="15815"/>
          <a:stretch/>
        </p:blipFill>
        <p:spPr>
          <a:xfrm>
            <a:off x="2846051" y="4607393"/>
            <a:ext cx="2771241" cy="22506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ook with text and a person on it&#10;&#10;Description automatically generated" id="280" name="Google Shape;280;p15"/>
          <p:cNvPicPr preferRelativeResize="0"/>
          <p:nvPr/>
        </p:nvPicPr>
        <p:blipFill rotWithShape="1">
          <a:blip r:embed="rId8">
            <a:alphaModFix/>
          </a:blip>
          <a:srcRect b="11292" l="0" r="2" t="22911"/>
          <a:stretch/>
        </p:blipFill>
        <p:spPr>
          <a:xfrm>
            <a:off x="5685873" y="4607392"/>
            <a:ext cx="3446322" cy="2250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2020-08-20T11:53:33Z</dcterms:created>
  <dc:creator>William Dady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0x010100743B4299428BB3409D3B322C74C9AF09</vt:lpwstr>
  </property>
</Properties>
</file>