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513" r:id="rId5"/>
    <p:sldId id="525" r:id="rId6"/>
    <p:sldId id="526" r:id="rId7"/>
    <p:sldId id="509" r:id="rId8"/>
    <p:sldId id="477" r:id="rId9"/>
    <p:sldId id="510" r:id="rId10"/>
    <p:sldId id="527" r:id="rId11"/>
    <p:sldId id="528" r:id="rId12"/>
    <p:sldId id="502" r:id="rId13"/>
    <p:sldId id="489" r:id="rId14"/>
    <p:sldId id="538" r:id="rId15"/>
    <p:sldId id="539" r:id="rId16"/>
    <p:sldId id="540" r:id="rId17"/>
    <p:sldId id="542" r:id="rId18"/>
    <p:sldId id="511" r:id="rId19"/>
    <p:sldId id="54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8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94743" autoAdjust="0"/>
  </p:normalViewPr>
  <p:slideViewPr>
    <p:cSldViewPr snapToGrid="0" snapToObjects="1">
      <p:cViewPr varScale="1">
        <p:scale>
          <a:sx n="149" d="100"/>
          <a:sy n="149" d="100"/>
        </p:scale>
        <p:origin x="277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62B4A-6314-A142-8B5F-9B6053057FD6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78FD7-B8A5-DB4E-8598-7983F7C8C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0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78FD7-B8A5-DB4E-8598-7983F7C8C2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2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78FD7-B8A5-DB4E-8598-7983F7C8C2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58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78FD7-B8A5-DB4E-8598-7983F7C8C2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2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88F27-48E2-D4A9-7E49-42536A21A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C5C724-E61E-0AD3-1643-650D1C7C6F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81217D-74A9-06D6-2BB9-0C5485CEE6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3EF3B-CD02-BF64-3855-A54D883CF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78FD7-B8A5-DB4E-8598-7983F7C8C2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96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78FD7-B8A5-DB4E-8598-7983F7C8C2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37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78FD7-B8A5-DB4E-8598-7983F7C8C2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28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C093B-DCBC-C720-72A0-763056505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57285E-3C51-33C8-A8C8-062A97E39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42FA26-25BC-257A-2AD5-D038C742D3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F2C9D-0ECF-035A-375E-4DEDE60387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78FD7-B8A5-DB4E-8598-7983F7C8C2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40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3C03C-95CD-F24A-A006-13198B506ECF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0EA36-F10C-464C-B88B-4F76FCDDAC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39.jpg"/><Relationship Id="rId18" Type="http://schemas.openxmlformats.org/officeDocument/2006/relationships/image" Target="../media/image44.jpg"/><Relationship Id="rId3" Type="http://schemas.openxmlformats.org/officeDocument/2006/relationships/image" Target="../media/image29.jpg"/><Relationship Id="rId21" Type="http://schemas.openxmlformats.org/officeDocument/2006/relationships/image" Target="../media/image47.jpg"/><Relationship Id="rId7" Type="http://schemas.openxmlformats.org/officeDocument/2006/relationships/image" Target="../media/image33.jpg"/><Relationship Id="rId12" Type="http://schemas.openxmlformats.org/officeDocument/2006/relationships/image" Target="../media/image38.jpg"/><Relationship Id="rId17" Type="http://schemas.openxmlformats.org/officeDocument/2006/relationships/image" Target="../media/image43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2.jpg"/><Relationship Id="rId20" Type="http://schemas.openxmlformats.org/officeDocument/2006/relationships/image" Target="../media/image4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11" Type="http://schemas.openxmlformats.org/officeDocument/2006/relationships/image" Target="../media/image37.jpg"/><Relationship Id="rId5" Type="http://schemas.openxmlformats.org/officeDocument/2006/relationships/image" Target="../media/image31.jpg"/><Relationship Id="rId15" Type="http://schemas.openxmlformats.org/officeDocument/2006/relationships/image" Target="../media/image41.jpg"/><Relationship Id="rId23" Type="http://schemas.openxmlformats.org/officeDocument/2006/relationships/image" Target="../media/image49.png"/><Relationship Id="rId10" Type="http://schemas.openxmlformats.org/officeDocument/2006/relationships/image" Target="../media/image36.jpg"/><Relationship Id="rId19" Type="http://schemas.openxmlformats.org/officeDocument/2006/relationships/image" Target="../media/image45.jpg"/><Relationship Id="rId4" Type="http://schemas.openxmlformats.org/officeDocument/2006/relationships/image" Target="../media/image30.jpg"/><Relationship Id="rId9" Type="http://schemas.openxmlformats.org/officeDocument/2006/relationships/image" Target="../media/image35.jpg"/><Relationship Id="rId14" Type="http://schemas.openxmlformats.org/officeDocument/2006/relationships/image" Target="../media/image40.jpg"/><Relationship Id="rId22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13" Type="http://schemas.openxmlformats.org/officeDocument/2006/relationships/image" Target="../media/image60.jpg"/><Relationship Id="rId18" Type="http://schemas.openxmlformats.org/officeDocument/2006/relationships/image" Target="../media/image65.jpg"/><Relationship Id="rId3" Type="http://schemas.openxmlformats.org/officeDocument/2006/relationships/image" Target="../media/image50.jpg"/><Relationship Id="rId21" Type="http://schemas.openxmlformats.org/officeDocument/2006/relationships/image" Target="../media/image68.jpg"/><Relationship Id="rId7" Type="http://schemas.openxmlformats.org/officeDocument/2006/relationships/image" Target="../media/image54.jpg"/><Relationship Id="rId12" Type="http://schemas.openxmlformats.org/officeDocument/2006/relationships/image" Target="../media/image59.jpg"/><Relationship Id="rId17" Type="http://schemas.openxmlformats.org/officeDocument/2006/relationships/image" Target="../media/image64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jpg"/><Relationship Id="rId20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11" Type="http://schemas.openxmlformats.org/officeDocument/2006/relationships/image" Target="../media/image58.jpg"/><Relationship Id="rId5" Type="http://schemas.openxmlformats.org/officeDocument/2006/relationships/image" Target="../media/image52.png"/><Relationship Id="rId15" Type="http://schemas.openxmlformats.org/officeDocument/2006/relationships/image" Target="../media/image62.jpg"/><Relationship Id="rId23" Type="http://schemas.openxmlformats.org/officeDocument/2006/relationships/image" Target="../media/image70.jpg"/><Relationship Id="rId10" Type="http://schemas.openxmlformats.org/officeDocument/2006/relationships/image" Target="../media/image57.jpg"/><Relationship Id="rId19" Type="http://schemas.openxmlformats.org/officeDocument/2006/relationships/image" Target="../media/image66.jpg"/><Relationship Id="rId4" Type="http://schemas.openxmlformats.org/officeDocument/2006/relationships/image" Target="../media/image51.png"/><Relationship Id="rId9" Type="http://schemas.openxmlformats.org/officeDocument/2006/relationships/image" Target="../media/image56.jpg"/><Relationship Id="rId14" Type="http://schemas.openxmlformats.org/officeDocument/2006/relationships/image" Target="../media/image61.jpg"/><Relationship Id="rId22" Type="http://schemas.openxmlformats.org/officeDocument/2006/relationships/image" Target="../media/image6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resentation-Alma-Classic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634806" y="4659938"/>
            <a:ext cx="5086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EVERGREENS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399348" y="5677840"/>
            <a:ext cx="54019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FFFFFF"/>
                </a:solidFill>
                <a:latin typeface="Arial"/>
                <a:ea typeface="Arial" charset="0"/>
                <a:cs typeface="Arial"/>
              </a:rPr>
              <a:t>FORTHCOMING TITLES </a:t>
            </a:r>
            <a:r>
              <a:rPr lang="en-US" sz="2000" cap="all" dirty="0">
                <a:solidFill>
                  <a:srgbClr val="FFFFFF"/>
                </a:solidFill>
                <a:latin typeface="Arial"/>
                <a:ea typeface="Arial" charset="0"/>
                <a:cs typeface="Arial"/>
              </a:rPr>
              <a:t>July to Dec 2022</a:t>
            </a:r>
            <a:endParaRPr lang="en-US" sz="2000" dirty="0">
              <a:solidFill>
                <a:srgbClr val="FFFFFF"/>
              </a:solidFill>
              <a:latin typeface="Arial"/>
              <a:ea typeface="Arial" charset="0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1480" y="1806222"/>
            <a:ext cx="3762963" cy="2455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2DC8AF2B-EBBB-1DA4-5D10-F6105017D9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41433" y="0"/>
            <a:ext cx="4797570" cy="6858000"/>
          </a:xfrm>
          <a:prstGeom prst="rect">
            <a:avLst/>
          </a:prstGeom>
        </p:spPr>
      </p:pic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A5EACAD-051A-EBD7-5177-89AB255F7E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2418" y="0"/>
            <a:ext cx="48294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27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958" y="257840"/>
            <a:ext cx="5251450" cy="1116295"/>
          </a:xfrm>
        </p:spPr>
        <p:txBody>
          <a:bodyPr>
            <a:noAutofit/>
          </a:bodyPr>
          <a:lstStyle/>
          <a:p>
            <a:pPr algn="l"/>
            <a:br>
              <a:rPr lang="en-GB" sz="28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</a:br>
            <a:r>
              <a:rPr lang="en-GB" sz="2800" dirty="0">
                <a:solidFill>
                  <a:srgbClr val="FF0000"/>
                </a:solidFill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Now in Paperback</a:t>
            </a:r>
            <a:br>
              <a:rPr lang="en-GB" sz="28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</a:br>
            <a:r>
              <a:rPr lang="en-GB" sz="2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ACROSS SICILY </a:t>
            </a:r>
            <a:r>
              <a:rPr lang="en-GB" sz="24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GARIBALDI’S THOUSAND</a:t>
            </a:r>
            <a:endParaRPr lang="en-US" sz="2400" cap="all" dirty="0">
              <a:solidFill>
                <a:srgbClr val="0D0D0D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3890958" y="1732052"/>
            <a:ext cx="4989250" cy="577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By </a:t>
            </a:r>
            <a:r>
              <a:rPr lang="en-GB" sz="2400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TIM PARKS</a:t>
            </a:r>
          </a:p>
          <a:p>
            <a:endParaRPr lang="en-US" sz="1100" cap="all" dirty="0">
              <a:solidFill>
                <a:srgbClr val="0D0D0D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600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• A delightful account in Garibaldi's footsteps</a:t>
            </a:r>
          </a:p>
          <a:p>
            <a:endParaRPr lang="en-GB" sz="14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A voyage through the thrilling history of the expedition of the thousand which led to the unification of Italy in 1860</a:t>
            </a:r>
          </a:p>
          <a:p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Written by one of the most accomplished British writers</a:t>
            </a:r>
          </a:p>
          <a:p>
            <a:endParaRPr lang="en-GB" sz="14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Publicity and author’s events around publication</a:t>
            </a:r>
          </a:p>
          <a:p>
            <a:endParaRPr lang="en-GB" sz="1400" dirty="0">
              <a:effectLst/>
              <a:latin typeface="Helvetica" pitchFamily="2" charset="0"/>
            </a:endParaRPr>
          </a:p>
          <a:p>
            <a:endParaRPr lang="en-GB" sz="1400" dirty="0">
              <a:effectLst/>
              <a:latin typeface="Helvetica" pitchFamily="2" charset="0"/>
            </a:endParaRPr>
          </a:p>
          <a:p>
            <a:pPr algn="l" fontAlgn="base"/>
            <a:r>
              <a:rPr lang="en-GB" sz="1200" dirty="0">
                <a:effectLst/>
                <a:latin typeface="Helvetica" pitchFamily="2" charset="0"/>
              </a:rPr>
              <a:t>‘</a:t>
            </a:r>
            <a:r>
              <a:rPr lang="en-GB" sz="1200" b="0" i="0" dirty="0">
                <a:solidFill>
                  <a:srgbClr val="555555"/>
                </a:solidFill>
                <a:effectLst/>
                <a:latin typeface="Arno W01 Regular"/>
              </a:rPr>
              <a:t>Parks has done Garibaldi and his Redshirts proud in this eccentric hosannah to the travails of walking in the Sicilian uplands.’</a:t>
            </a:r>
          </a:p>
          <a:p>
            <a:pPr algn="l" fontAlgn="base"/>
            <a:r>
              <a:rPr lang="en-GB" sz="1200" b="0" i="0" dirty="0">
                <a:solidFill>
                  <a:srgbClr val="555555"/>
                </a:solidFill>
                <a:effectLst/>
                <a:latin typeface="Arno W01 Regular"/>
              </a:rPr>
              <a:t>Ian Thomson, THE SPECTATOR</a:t>
            </a:r>
          </a:p>
          <a:p>
            <a:endParaRPr lang="en-GB" sz="1200" dirty="0">
              <a:solidFill>
                <a:srgbClr val="0F1111"/>
              </a:solidFill>
              <a:effectLst/>
              <a:latin typeface="Gill Sans Light" panose="020B0302020104020203" pitchFamily="34" charset="-79"/>
              <a:ea typeface="Times New Roman" panose="02020603050405020304" pitchFamily="18" charset="0"/>
              <a:cs typeface="Gill Sans Light" panose="020B0302020104020203" pitchFamily="34" charset="-79"/>
            </a:endParaRPr>
          </a:p>
          <a:p>
            <a:pPr fontAlgn="base"/>
            <a:r>
              <a:rPr lang="en-GB" sz="1200" b="0" i="0" dirty="0">
                <a:solidFill>
                  <a:srgbClr val="555555"/>
                </a:solidFill>
                <a:effectLst/>
                <a:latin typeface="Arno W01 Regular"/>
              </a:rPr>
              <a:t>‘The many diaries written by those who accompanied Garibaldi are Ti</a:t>
            </a:r>
          </a:p>
          <a:p>
            <a:pPr algn="l" fontAlgn="base"/>
            <a:endParaRPr lang="en-GB" sz="1200" b="0" i="0" dirty="0">
              <a:solidFill>
                <a:srgbClr val="555555"/>
              </a:solidFill>
              <a:effectLst/>
              <a:latin typeface="Arno W01 Regular"/>
            </a:endParaRPr>
          </a:p>
          <a:p>
            <a:pPr fontAlgn="base"/>
            <a:r>
              <a:rPr lang="en-GB" sz="1200" dirty="0">
                <a:solidFill>
                  <a:srgbClr val="555555"/>
                </a:solidFill>
                <a:latin typeface="Arno W01 Regular"/>
              </a:rPr>
              <a:t>‘There’s an admirable stubbornness also in the writer’s quiet demand for answers about the authentic relationship between present and past in Italy. A feeling that serene indifference isn’t enough lends distinction to this book.’</a:t>
            </a:r>
          </a:p>
          <a:p>
            <a:pPr fontAlgn="base"/>
            <a:r>
              <a:rPr lang="en-GB" sz="1200" dirty="0">
                <a:solidFill>
                  <a:srgbClr val="555555"/>
                </a:solidFill>
                <a:latin typeface="Arno W01 Regular"/>
              </a:rPr>
              <a:t>Jonathan Keates, LITERARY REVIEW</a:t>
            </a:r>
          </a:p>
          <a:p>
            <a:endParaRPr lang="en-GB" sz="1400" dirty="0">
              <a:effectLst/>
              <a:latin typeface="Helvetica" pitchFamily="2" charset="0"/>
            </a:endParaRPr>
          </a:p>
          <a:p>
            <a:br>
              <a:rPr lang="en-GB" sz="1400" dirty="0">
                <a:effectLst/>
                <a:latin typeface="Futura" panose="020B0602020204020303" pitchFamily="34" charset="-79"/>
                <a:cs typeface="Futura" panose="020B0602020204020303" pitchFamily="34" charset="-79"/>
              </a:rPr>
            </a:br>
            <a:endParaRPr lang="en-GB" sz="1400" dirty="0">
              <a:effectLst/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98808" y="5901966"/>
            <a:ext cx="2623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ISBN 978-1-84749-828-1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PAPERBACK – 224 pp.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£5.99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2333" y="4697577"/>
            <a:ext cx="23199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SERIES: Alma Books / Non-fiction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26</a:t>
            </a:r>
            <a:r>
              <a:rPr lang="en-GB" sz="1200" baseline="300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th</a:t>
            </a:r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 May 2027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£</a:t>
            </a:r>
            <a:r>
              <a:rPr lang="en-GB" sz="12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12.99</a:t>
            </a:r>
            <a:endParaRPr lang="en-GB" sz="12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9781846884771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320 pp • Paperback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Subject: WTL, 3MNQ-IT-N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Rights: World English</a:t>
            </a:r>
          </a:p>
        </p:txBody>
      </p:sp>
      <p:pic>
        <p:nvPicPr>
          <p:cNvPr id="5" name="Picture 4" descr="A book cover with a landscape and a building&#10;&#10;Description automatically generated">
            <a:extLst>
              <a:ext uri="{FF2B5EF4-FFF2-40B4-BE49-F238E27FC236}">
                <a16:creationId xmlns:a16="http://schemas.microsoft.com/office/drawing/2014/main" id="{29E7A864-E289-4FDC-CCFC-367C6F8D3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712" y="371074"/>
            <a:ext cx="2648365" cy="408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01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8EF806F3-C3CF-3C82-3B56-24672C3D5F0D}"/>
              </a:ext>
            </a:extLst>
          </p:cNvPr>
          <p:cNvSpPr txBox="1">
            <a:spLocks/>
          </p:cNvSpPr>
          <p:nvPr/>
        </p:nvSpPr>
        <p:spPr>
          <a:xfrm>
            <a:off x="772998" y="6040695"/>
            <a:ext cx="7579150" cy="11799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GREAT LOVE STORIES IN ALMA CLASSICS</a:t>
            </a:r>
            <a:endParaRPr lang="en-GB" sz="2400" dirty="0">
              <a:solidFill>
                <a:schemeClr val="bg1"/>
              </a:solidFill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l"/>
            <a:endParaRPr lang="en-GB" sz="2800" dirty="0">
              <a:solidFill>
                <a:srgbClr val="121212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1" name="Picture 10" descr="A red and white book cover&#10;&#10;AI-generated content may be incorrect.">
            <a:extLst>
              <a:ext uri="{FF2B5EF4-FFF2-40B4-BE49-F238E27FC236}">
                <a16:creationId xmlns:a16="http://schemas.microsoft.com/office/drawing/2014/main" id="{7F494C94-6445-9ADA-4DA6-05F795C78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04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8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634806" y="4659938"/>
            <a:ext cx="5086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EVERGREENS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399348" y="5677840"/>
            <a:ext cx="54019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FFFFFF"/>
                </a:solidFill>
                <a:latin typeface="Arial"/>
                <a:ea typeface="Arial" charset="0"/>
                <a:cs typeface="Arial"/>
              </a:rPr>
              <a:t>FORTHCOMING TITLES </a:t>
            </a:r>
            <a:r>
              <a:rPr lang="en-US" sz="2000" cap="all" dirty="0">
                <a:solidFill>
                  <a:srgbClr val="FFFFFF"/>
                </a:solidFill>
                <a:latin typeface="Arial"/>
                <a:ea typeface="Arial" charset="0"/>
                <a:cs typeface="Arial"/>
              </a:rPr>
              <a:t>July to Dec 2022</a:t>
            </a:r>
            <a:endParaRPr lang="en-US" sz="2000" dirty="0">
              <a:solidFill>
                <a:srgbClr val="FFFFFF"/>
              </a:solidFill>
              <a:latin typeface="Arial"/>
              <a:ea typeface="Arial" charset="0"/>
              <a:cs typeface="Arial"/>
            </a:endParaRPr>
          </a:p>
        </p:txBody>
      </p:sp>
      <p:pic>
        <p:nvPicPr>
          <p:cNvPr id="8" name="Picture 7" descr="A collection of books with text&#10;&#10;AI-generated content may be incorrect.">
            <a:extLst>
              <a:ext uri="{FF2B5EF4-FFF2-40B4-BE49-F238E27FC236}">
                <a16:creationId xmlns:a16="http://schemas.microsoft.com/office/drawing/2014/main" id="{954C9F6F-5589-AF48-4DE6-A5756357D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17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FD858-022A-1A3F-7144-56C93E62E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5663BB5-24AA-A5E3-4739-0A2CEFE265F4}"/>
              </a:ext>
            </a:extLst>
          </p:cNvPr>
          <p:cNvSpPr txBox="1">
            <a:spLocks/>
          </p:cNvSpPr>
          <p:nvPr/>
        </p:nvSpPr>
        <p:spPr>
          <a:xfrm>
            <a:off x="3634806" y="4659938"/>
            <a:ext cx="50866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EVERGREENS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9E3327-1D50-CB41-7261-1A9D4F999F21}"/>
              </a:ext>
            </a:extLst>
          </p:cNvPr>
          <p:cNvSpPr/>
          <p:nvPr/>
        </p:nvSpPr>
        <p:spPr>
          <a:xfrm>
            <a:off x="3399348" y="5677840"/>
            <a:ext cx="54019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FFFFFF"/>
                </a:solidFill>
                <a:latin typeface="Arial"/>
                <a:ea typeface="Arial" charset="0"/>
                <a:cs typeface="Arial"/>
              </a:rPr>
              <a:t>FORTHCOMING TITLES </a:t>
            </a:r>
            <a:r>
              <a:rPr lang="en-US" sz="2000" cap="all" dirty="0">
                <a:solidFill>
                  <a:srgbClr val="FFFFFF"/>
                </a:solidFill>
                <a:latin typeface="Arial"/>
                <a:ea typeface="Arial" charset="0"/>
                <a:cs typeface="Arial"/>
              </a:rPr>
              <a:t>July to Dec 2022</a:t>
            </a:r>
            <a:endParaRPr lang="en-US" sz="2000" dirty="0">
              <a:solidFill>
                <a:srgbClr val="FFFFFF"/>
              </a:solidFill>
              <a:latin typeface="Arial"/>
              <a:ea typeface="Arial" charset="0"/>
              <a:cs typeface="Arial"/>
            </a:endParaRPr>
          </a:p>
        </p:txBody>
      </p:sp>
      <p:pic>
        <p:nvPicPr>
          <p:cNvPr id="4" name="Picture 3" descr="A frame of flowers and leaves&#10;&#10;AI-generated content may be incorrect.">
            <a:extLst>
              <a:ext uri="{FF2B5EF4-FFF2-40B4-BE49-F238E27FC236}">
                <a16:creationId xmlns:a16="http://schemas.microsoft.com/office/drawing/2014/main" id="{F9F6B2BB-D8BC-E201-FB67-68996FB4C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227416" cy="6858001"/>
          </a:xfrm>
          <a:prstGeom prst="rect">
            <a:avLst/>
          </a:prstGeom>
        </p:spPr>
      </p:pic>
      <p:pic>
        <p:nvPicPr>
          <p:cNvPr id="9" name="Picture 8" descr="A book cover of a little prince&#10;&#10;AI-generated content may be incorrect.">
            <a:extLst>
              <a:ext uri="{FF2B5EF4-FFF2-40B4-BE49-F238E27FC236}">
                <a16:creationId xmlns:a16="http://schemas.microsoft.com/office/drawing/2014/main" id="{E2EF022E-FB6E-75DA-808E-4F5A2B9D54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881" y="4901296"/>
            <a:ext cx="1141996" cy="1612230"/>
          </a:xfrm>
          <a:prstGeom prst="rect">
            <a:avLst/>
          </a:prstGeom>
        </p:spPr>
      </p:pic>
      <p:pic>
        <p:nvPicPr>
          <p:cNvPr id="11" name="Picture 10" descr="A book cover with a silhouette of a person&#10;&#10;AI-generated content may be incorrect.">
            <a:extLst>
              <a:ext uri="{FF2B5EF4-FFF2-40B4-BE49-F238E27FC236}">
                <a16:creationId xmlns:a16="http://schemas.microsoft.com/office/drawing/2014/main" id="{52537BA5-4D67-7E20-2965-8D1AE2A5F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9256" y="395549"/>
            <a:ext cx="1032967" cy="1608513"/>
          </a:xfrm>
          <a:prstGeom prst="rect">
            <a:avLst/>
          </a:prstGeom>
        </p:spPr>
      </p:pic>
      <p:pic>
        <p:nvPicPr>
          <p:cNvPr id="13" name="Picture 12" descr="A book cover of a book&#10;&#10;AI-generated content may be incorrect.">
            <a:extLst>
              <a:ext uri="{FF2B5EF4-FFF2-40B4-BE49-F238E27FC236}">
                <a16:creationId xmlns:a16="http://schemas.microsoft.com/office/drawing/2014/main" id="{D76C05A5-181B-A11C-4611-50D1D5BAF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8813" y="391833"/>
            <a:ext cx="1112645" cy="1591466"/>
          </a:xfrm>
          <a:prstGeom prst="rect">
            <a:avLst/>
          </a:prstGeom>
        </p:spPr>
      </p:pic>
      <p:pic>
        <p:nvPicPr>
          <p:cNvPr id="19" name="Picture 18" descr="A child with flowers on her hands&#10;&#10;AI-generated content may be incorrect.">
            <a:extLst>
              <a:ext uri="{FF2B5EF4-FFF2-40B4-BE49-F238E27FC236}">
                <a16:creationId xmlns:a16="http://schemas.microsoft.com/office/drawing/2014/main" id="{6BAF37D2-0616-739F-51DE-ACFE43254A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6916" y="4933997"/>
            <a:ext cx="1040236" cy="1608513"/>
          </a:xfrm>
          <a:prstGeom prst="rect">
            <a:avLst/>
          </a:prstGeom>
        </p:spPr>
      </p:pic>
      <p:pic>
        <p:nvPicPr>
          <p:cNvPr id="21" name="Picture 20" descr="A logo for a book&#10;&#10;AI-generated content may be incorrect.">
            <a:extLst>
              <a:ext uri="{FF2B5EF4-FFF2-40B4-BE49-F238E27FC236}">
                <a16:creationId xmlns:a16="http://schemas.microsoft.com/office/drawing/2014/main" id="{1EC258CA-97DF-C511-FB03-79F97C65C4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1829" y="2079231"/>
            <a:ext cx="1040237" cy="1610866"/>
          </a:xfrm>
          <a:prstGeom prst="rect">
            <a:avLst/>
          </a:prstGeom>
        </p:spPr>
      </p:pic>
      <p:pic>
        <p:nvPicPr>
          <p:cNvPr id="23" name="Picture 22" descr="A cover of a book&#10;&#10;AI-generated content may be incorrect.">
            <a:extLst>
              <a:ext uri="{FF2B5EF4-FFF2-40B4-BE49-F238E27FC236}">
                <a16:creationId xmlns:a16="http://schemas.microsoft.com/office/drawing/2014/main" id="{376F60C8-3EDE-BBE8-E17E-DA17773510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7058" y="2085487"/>
            <a:ext cx="1039802" cy="1595183"/>
          </a:xfrm>
          <a:prstGeom prst="rect">
            <a:avLst/>
          </a:prstGeom>
        </p:spPr>
      </p:pic>
      <p:pic>
        <p:nvPicPr>
          <p:cNvPr id="25" name="Picture 24" descr="A book cover of a book&#10;&#10;AI-generated content may be incorrect.">
            <a:extLst>
              <a:ext uri="{FF2B5EF4-FFF2-40B4-BE49-F238E27FC236}">
                <a16:creationId xmlns:a16="http://schemas.microsoft.com/office/drawing/2014/main" id="{D72A840D-445D-B425-FD68-872A32DC34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6969" y="2063783"/>
            <a:ext cx="1047669" cy="1626314"/>
          </a:xfrm>
          <a:prstGeom prst="rect">
            <a:avLst/>
          </a:prstGeom>
        </p:spPr>
      </p:pic>
      <p:pic>
        <p:nvPicPr>
          <p:cNvPr id="27" name="Picture 26" descr="A book cover of a child opening a door&#10;&#10;AI-generated content may be incorrect.">
            <a:extLst>
              <a:ext uri="{FF2B5EF4-FFF2-40B4-BE49-F238E27FC236}">
                <a16:creationId xmlns:a16="http://schemas.microsoft.com/office/drawing/2014/main" id="{6D09BC7D-5394-E61D-56FC-1F297FC154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1980" y="2072840"/>
            <a:ext cx="1037008" cy="1626314"/>
          </a:xfrm>
          <a:prstGeom prst="rect">
            <a:avLst/>
          </a:prstGeom>
        </p:spPr>
      </p:pic>
      <p:pic>
        <p:nvPicPr>
          <p:cNvPr id="29" name="Picture 28" descr="A book cover of a train&#10;&#10;AI-generated content may be incorrect.">
            <a:extLst>
              <a:ext uri="{FF2B5EF4-FFF2-40B4-BE49-F238E27FC236}">
                <a16:creationId xmlns:a16="http://schemas.microsoft.com/office/drawing/2014/main" id="{AFB2EC4A-2A9E-F16A-4AF4-DE528A24FD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49326" y="2079231"/>
            <a:ext cx="1051748" cy="1626314"/>
          </a:xfrm>
          <a:prstGeom prst="rect">
            <a:avLst/>
          </a:prstGeom>
        </p:spPr>
      </p:pic>
      <p:pic>
        <p:nvPicPr>
          <p:cNvPr id="31" name="Picture 30" descr="A book cover of a detective&#10;&#10;AI-generated content may be incorrect.">
            <a:extLst>
              <a:ext uri="{FF2B5EF4-FFF2-40B4-BE49-F238E27FC236}">
                <a16:creationId xmlns:a16="http://schemas.microsoft.com/office/drawing/2014/main" id="{2141E246-956E-04B7-CFE0-E97E693628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50162" y="4917245"/>
            <a:ext cx="1029212" cy="1591466"/>
          </a:xfrm>
          <a:prstGeom prst="rect">
            <a:avLst/>
          </a:prstGeom>
        </p:spPr>
      </p:pic>
      <p:pic>
        <p:nvPicPr>
          <p:cNvPr id="33" name="Picture 32" descr="A book cover of a pinocchio&#10;&#10;AI-generated content may be incorrect.">
            <a:extLst>
              <a:ext uri="{FF2B5EF4-FFF2-40B4-BE49-F238E27FC236}">
                <a16:creationId xmlns:a16="http://schemas.microsoft.com/office/drawing/2014/main" id="{A8F9D203-4F65-70F7-47B0-AB74FF4EF3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0448" y="4907676"/>
            <a:ext cx="1035212" cy="159146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D222BA1-CCFD-7DC8-CC33-BD1FFA484BC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94870" y="4915883"/>
            <a:ext cx="1048525" cy="1598096"/>
          </a:xfrm>
          <a:prstGeom prst="rect">
            <a:avLst/>
          </a:prstGeom>
        </p:spPr>
      </p:pic>
      <p:pic>
        <p:nvPicPr>
          <p:cNvPr id="37" name="Picture 36" descr="A book cover of a black horse&#10;&#10;AI-generated content may be incorrect.">
            <a:extLst>
              <a:ext uri="{FF2B5EF4-FFF2-40B4-BE49-F238E27FC236}">
                <a16:creationId xmlns:a16="http://schemas.microsoft.com/office/drawing/2014/main" id="{F8A3CCEF-B07C-1F3E-3E3D-9433FA2B05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26815" y="389496"/>
            <a:ext cx="1027471" cy="1608513"/>
          </a:xfrm>
          <a:prstGeom prst="rect">
            <a:avLst/>
          </a:prstGeom>
        </p:spPr>
      </p:pic>
      <p:pic>
        <p:nvPicPr>
          <p:cNvPr id="39" name="Picture 38" descr="A book cover with a person holding a bagpipe&#10;&#10;AI-generated content may be incorrect.">
            <a:extLst>
              <a:ext uri="{FF2B5EF4-FFF2-40B4-BE49-F238E27FC236}">
                <a16:creationId xmlns:a16="http://schemas.microsoft.com/office/drawing/2014/main" id="{DF54EEBE-315C-0F1E-ADFD-4A3F62F9196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43884" y="411042"/>
            <a:ext cx="1028008" cy="1608513"/>
          </a:xfrm>
          <a:prstGeom prst="rect">
            <a:avLst/>
          </a:prstGeom>
        </p:spPr>
      </p:pic>
      <p:pic>
        <p:nvPicPr>
          <p:cNvPr id="42" name="Picture 41" descr="A book cover of a detective&#10;&#10;AI-generated content may be incorrect.">
            <a:extLst>
              <a:ext uri="{FF2B5EF4-FFF2-40B4-BE49-F238E27FC236}">
                <a16:creationId xmlns:a16="http://schemas.microsoft.com/office/drawing/2014/main" id="{6B3B7629-3812-1FF5-7579-E095FF1C37F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54800" y="2063783"/>
            <a:ext cx="1033560" cy="1598097"/>
          </a:xfrm>
          <a:prstGeom prst="rect">
            <a:avLst/>
          </a:prstGeom>
        </p:spPr>
      </p:pic>
      <p:pic>
        <p:nvPicPr>
          <p:cNvPr id="44" name="Picture 43" descr="A cartoon of a person with a hat and many animals&#10;&#10;AI-generated content may be incorrect.">
            <a:extLst>
              <a:ext uri="{FF2B5EF4-FFF2-40B4-BE49-F238E27FC236}">
                <a16:creationId xmlns:a16="http://schemas.microsoft.com/office/drawing/2014/main" id="{5ED92F52-1A20-D566-C84F-E29FF4E3222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32014" y="4900406"/>
            <a:ext cx="1051749" cy="1626315"/>
          </a:xfrm>
          <a:prstGeom prst="rect">
            <a:avLst/>
          </a:prstGeom>
        </p:spPr>
      </p:pic>
      <p:pic>
        <p:nvPicPr>
          <p:cNvPr id="46" name="Picture 45" descr="A book cover of a child&#10;&#10;AI-generated content may be incorrect.">
            <a:extLst>
              <a:ext uri="{FF2B5EF4-FFF2-40B4-BE49-F238E27FC236}">
                <a16:creationId xmlns:a16="http://schemas.microsoft.com/office/drawing/2014/main" id="{07489766-34CE-7C7A-9B83-3212B6C04F4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59837" y="400354"/>
            <a:ext cx="1029212" cy="1591466"/>
          </a:xfrm>
          <a:prstGeom prst="rect">
            <a:avLst/>
          </a:prstGeom>
        </p:spPr>
      </p:pic>
      <p:pic>
        <p:nvPicPr>
          <p:cNvPr id="48" name="Picture 47" descr="A cartoon of a monster&#10;&#10;AI-generated content may be incorrect.">
            <a:extLst>
              <a:ext uri="{FF2B5EF4-FFF2-40B4-BE49-F238E27FC236}">
                <a16:creationId xmlns:a16="http://schemas.microsoft.com/office/drawing/2014/main" id="{4961FFAD-37DF-1F59-503A-84734EF13F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91470" y="389496"/>
            <a:ext cx="1032924" cy="1598572"/>
          </a:xfrm>
          <a:prstGeom prst="rect">
            <a:avLst/>
          </a:prstGeom>
        </p:spPr>
      </p:pic>
      <p:pic>
        <p:nvPicPr>
          <p:cNvPr id="50" name="Picture 49" descr="A white box with blue text&#10;&#10;AI-generated content may be incorrect.">
            <a:extLst>
              <a:ext uri="{FF2B5EF4-FFF2-40B4-BE49-F238E27FC236}">
                <a16:creationId xmlns:a16="http://schemas.microsoft.com/office/drawing/2014/main" id="{BA386150-D8E7-A2AE-2E74-0078F41E375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76664" y="-294574"/>
            <a:ext cx="1275609" cy="2277873"/>
          </a:xfrm>
          <a:prstGeom prst="rect">
            <a:avLst/>
          </a:prstGeom>
        </p:spPr>
      </p:pic>
      <p:pic>
        <p:nvPicPr>
          <p:cNvPr id="52" name="Picture 51" descr="A white book cover with orange text&#10;&#10;AI-generated content may be incorrect.">
            <a:extLst>
              <a:ext uri="{FF2B5EF4-FFF2-40B4-BE49-F238E27FC236}">
                <a16:creationId xmlns:a16="http://schemas.microsoft.com/office/drawing/2014/main" id="{E34F4552-082C-4F07-F353-6AC089B8B53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5456" y="1283115"/>
            <a:ext cx="1275609" cy="2277873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303725C6-02EF-53B3-C1E5-5908D198EB6C}"/>
              </a:ext>
            </a:extLst>
          </p:cNvPr>
          <p:cNvSpPr txBox="1">
            <a:spLocks/>
          </p:cNvSpPr>
          <p:nvPr/>
        </p:nvSpPr>
        <p:spPr>
          <a:xfrm>
            <a:off x="2295496" y="3598464"/>
            <a:ext cx="5719094" cy="1236200"/>
          </a:xfrm>
          <a:prstGeom prst="rect">
            <a:avLst/>
          </a:prstGeom>
          <a:noFill/>
          <a:ln>
            <a:noFill/>
          </a:ln>
          <a:effectLst>
            <a:glow rad="890299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dirty="0">
                <a:solidFill>
                  <a:srgbClr val="002060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ALMA JUNIOR TOP 20</a:t>
            </a:r>
            <a:endParaRPr lang="en-US" cap="all" dirty="0">
              <a:solidFill>
                <a:srgbClr val="002060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48A5770-EC01-A641-3E67-4C9088FFA3AB}"/>
              </a:ext>
            </a:extLst>
          </p:cNvPr>
          <p:cNvSpPr txBox="1"/>
          <p:nvPr/>
        </p:nvSpPr>
        <p:spPr>
          <a:xfrm>
            <a:off x="140696" y="3428999"/>
            <a:ext cx="201410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2060"/>
                </a:solidFill>
              </a:rPr>
              <a:t>• All our children’s classics have beautiful drawings by renowned illustrators</a:t>
            </a:r>
          </a:p>
          <a:p>
            <a:pPr algn="ctr"/>
            <a:br>
              <a:rPr lang="en-GB" sz="1200" dirty="0">
                <a:solidFill>
                  <a:srgbClr val="002060"/>
                </a:solidFill>
              </a:rPr>
            </a:br>
            <a:r>
              <a:rPr lang="en-GB" sz="1200" dirty="0">
                <a:solidFill>
                  <a:srgbClr val="002060"/>
                </a:solidFill>
              </a:rPr>
              <a:t>• Each volume contains extra material for young readers, including:</a:t>
            </a:r>
          </a:p>
          <a:p>
            <a:pPr algn="ctr"/>
            <a:endParaRPr lang="en-GB" sz="1200" dirty="0">
              <a:solidFill>
                <a:srgbClr val="002060"/>
              </a:solidFill>
            </a:endParaRPr>
          </a:p>
          <a:p>
            <a:pPr algn="ctr"/>
            <a:r>
              <a:rPr lang="en-GB" sz="1200" dirty="0">
                <a:solidFill>
                  <a:srgbClr val="002060"/>
                </a:solidFill>
              </a:rPr>
              <a:t>a profile of the author</a:t>
            </a:r>
          </a:p>
          <a:p>
            <a:pPr algn="ctr"/>
            <a:r>
              <a:rPr lang="en-GB" sz="1200" dirty="0">
                <a:solidFill>
                  <a:srgbClr val="002060"/>
                </a:solidFill>
              </a:rPr>
              <a:t>a section about the book</a:t>
            </a:r>
          </a:p>
          <a:p>
            <a:pPr algn="ctr"/>
            <a:r>
              <a:rPr lang="en-GB" sz="1200" dirty="0">
                <a:solidFill>
                  <a:srgbClr val="002060"/>
                </a:solidFill>
              </a:rPr>
              <a:t>a list of characters </a:t>
            </a:r>
          </a:p>
          <a:p>
            <a:pPr algn="ctr"/>
            <a:r>
              <a:rPr lang="en-GB" sz="1200" dirty="0">
                <a:solidFill>
                  <a:srgbClr val="002060"/>
                </a:solidFill>
              </a:rPr>
              <a:t>a glossary</a:t>
            </a:r>
          </a:p>
          <a:p>
            <a:pPr algn="ctr"/>
            <a:r>
              <a:rPr lang="en-GB" sz="1200" dirty="0">
                <a:solidFill>
                  <a:srgbClr val="002060"/>
                </a:solidFill>
              </a:rPr>
              <a:t>a test-yourself quiz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330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rectangle with white dots&#10;&#10;AI-generated content may be incorrect.">
            <a:extLst>
              <a:ext uri="{FF2B5EF4-FFF2-40B4-BE49-F238E27FC236}">
                <a16:creationId xmlns:a16="http://schemas.microsoft.com/office/drawing/2014/main" id="{07B7A669-B7D7-CE27-D90F-B28E5ED58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67100" cy="6858000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05705FF3-D15E-84AC-04C2-B7E3D7308EA5}"/>
              </a:ext>
            </a:extLst>
          </p:cNvPr>
          <p:cNvSpPr txBox="1">
            <a:spLocks/>
          </p:cNvSpPr>
          <p:nvPr/>
        </p:nvSpPr>
        <p:spPr>
          <a:xfrm>
            <a:off x="2139887" y="3819018"/>
            <a:ext cx="7004113" cy="742268"/>
          </a:xfrm>
          <a:prstGeom prst="rect">
            <a:avLst/>
          </a:prstGeom>
          <a:noFill/>
          <a:ln>
            <a:noFill/>
          </a:ln>
          <a:effectLst>
            <a:glow rad="890299">
              <a:schemeClr val="accent1"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ALMA CLASSICS TOP 20</a:t>
            </a:r>
            <a:endParaRPr lang="en-US" cap="all" dirty="0">
              <a:solidFill>
                <a:schemeClr val="bg1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F2418CD-B987-529F-3ADA-284225FCAF50}"/>
              </a:ext>
            </a:extLst>
          </p:cNvPr>
          <p:cNvSpPr txBox="1"/>
          <p:nvPr/>
        </p:nvSpPr>
        <p:spPr>
          <a:xfrm>
            <a:off x="146132" y="3718679"/>
            <a:ext cx="18489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• All our classics offer students the definitive text and extensive notes</a:t>
            </a:r>
            <a:endParaRPr lang="en-GB" sz="1000" dirty="0">
              <a:solidFill>
                <a:schemeClr val="bg1"/>
              </a:solidFill>
            </a:endParaRPr>
          </a:p>
          <a:p>
            <a:pPr algn="ctr"/>
            <a:endParaRPr lang="en-GB" sz="1000" dirty="0">
              <a:solidFill>
                <a:schemeClr val="bg1"/>
              </a:solidFill>
            </a:endParaRP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• All our editions contain detailed and </a:t>
            </a:r>
            <a:endParaRPr lang="en-GB" sz="1000" dirty="0">
              <a:solidFill>
                <a:schemeClr val="bg1"/>
              </a:solidFill>
            </a:endParaRP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comprehensive extra material about the author’s life and works</a:t>
            </a:r>
            <a:endParaRPr lang="en-GB" sz="1000" dirty="0">
              <a:solidFill>
                <a:schemeClr val="bg1"/>
              </a:solidFill>
            </a:endParaRPr>
          </a:p>
          <a:p>
            <a:pPr algn="ctr"/>
            <a:br>
              <a:rPr lang="en-GB" sz="1000" dirty="0">
                <a:solidFill>
                  <a:schemeClr val="bg1"/>
                </a:solidFill>
              </a:rPr>
            </a:br>
            <a:r>
              <a:rPr lang="en-GB" sz="1000" b="1" dirty="0">
                <a:solidFill>
                  <a:schemeClr val="bg1"/>
                </a:solidFill>
              </a:rPr>
              <a:t>• Each volume contains a carefully selected  bibliography</a:t>
            </a:r>
            <a:endParaRPr lang="en-GB" sz="1000" dirty="0">
              <a:solidFill>
                <a:schemeClr val="bg1"/>
              </a:solidFill>
            </a:endParaRPr>
          </a:p>
          <a:p>
            <a:pPr algn="ctr"/>
            <a:br>
              <a:rPr lang="en-GB" sz="1000" dirty="0">
                <a:solidFill>
                  <a:schemeClr val="bg1"/>
                </a:solidFill>
              </a:rPr>
            </a:br>
            <a:r>
              <a:rPr lang="en-GB" sz="1000" b="1" dirty="0">
                <a:solidFill>
                  <a:schemeClr val="bg1"/>
                </a:solidFill>
              </a:rPr>
              <a:t>• Accurate translations</a:t>
            </a:r>
            <a:endParaRPr lang="en-GB" sz="1000" dirty="0">
              <a:solidFill>
                <a:schemeClr val="bg1"/>
              </a:solidFill>
            </a:endParaRPr>
          </a:p>
          <a:p>
            <a:pPr algn="ctr"/>
            <a:endParaRPr lang="en-GB" sz="1000" dirty="0">
              <a:solidFill>
                <a:schemeClr val="bg1"/>
              </a:solidFill>
            </a:endParaRPr>
          </a:p>
          <a:p>
            <a:pPr algn="ctr"/>
            <a:r>
              <a:rPr lang="en-GB" sz="1000" b="1" dirty="0">
                <a:solidFill>
                  <a:schemeClr val="bg1"/>
                </a:solidFill>
              </a:rPr>
              <a:t>• All our books are presented in beautiful paperback editions and are accessibly priced</a:t>
            </a:r>
            <a:endParaRPr lang="en-GB" sz="10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30" name="Picture 29" descr="A blue and pink cover with a pig and windmill&#10;&#10;AI-generated content may be incorrect.">
            <a:extLst>
              <a:ext uri="{FF2B5EF4-FFF2-40B4-BE49-F238E27FC236}">
                <a16:creationId xmlns:a16="http://schemas.microsoft.com/office/drawing/2014/main" id="{EB5037E4-0C53-6B43-2CA1-CB382377E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416" y="99033"/>
            <a:ext cx="1173764" cy="1893168"/>
          </a:xfrm>
          <a:prstGeom prst="rect">
            <a:avLst/>
          </a:prstGeom>
        </p:spPr>
      </p:pic>
      <p:pic>
        <p:nvPicPr>
          <p:cNvPr id="32" name="Picture 31" descr="A white book with black text and a cat face&#10;&#10;AI-generated content may be incorrect.">
            <a:extLst>
              <a:ext uri="{FF2B5EF4-FFF2-40B4-BE49-F238E27FC236}">
                <a16:creationId xmlns:a16="http://schemas.microsoft.com/office/drawing/2014/main" id="{1B0D558D-96AE-CCB5-16F3-3B7C9247F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129" y="1835464"/>
            <a:ext cx="1092256" cy="1761703"/>
          </a:xfrm>
          <a:prstGeom prst="rect">
            <a:avLst/>
          </a:prstGeom>
        </p:spPr>
      </p:pic>
      <p:pic>
        <p:nvPicPr>
          <p:cNvPr id="3" name="Picture 2" descr="A person standing on a clock&#10;&#10;AI-generated content may be incorrect.">
            <a:extLst>
              <a:ext uri="{FF2B5EF4-FFF2-40B4-BE49-F238E27FC236}">
                <a16:creationId xmlns:a16="http://schemas.microsoft.com/office/drawing/2014/main" id="{08597A6B-9F0F-4900-30BF-7FE931DF84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1068" y="211273"/>
            <a:ext cx="1050026" cy="16108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3EFBD3-CF41-EE5A-B335-0AF9E49EBD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4995" y="211272"/>
            <a:ext cx="1040237" cy="1608421"/>
          </a:xfrm>
          <a:prstGeom prst="rect">
            <a:avLst/>
          </a:prstGeom>
        </p:spPr>
      </p:pic>
      <p:pic>
        <p:nvPicPr>
          <p:cNvPr id="28" name="Picture 27" descr="A book cover with a silhouette of a person&#10;&#10;AI-generated content may be incorrect.">
            <a:extLst>
              <a:ext uri="{FF2B5EF4-FFF2-40B4-BE49-F238E27FC236}">
                <a16:creationId xmlns:a16="http://schemas.microsoft.com/office/drawing/2014/main" id="{FD5DF863-A05E-A56D-34AC-63106A9E8C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6584" y="202750"/>
            <a:ext cx="1039546" cy="1610867"/>
          </a:xfrm>
          <a:prstGeom prst="rect">
            <a:avLst/>
          </a:prstGeom>
        </p:spPr>
      </p:pic>
      <p:pic>
        <p:nvPicPr>
          <p:cNvPr id="31" name="Picture 30" descr="A blue and white sign with white text&#10;&#10;AI-generated content may be incorrect.">
            <a:extLst>
              <a:ext uri="{FF2B5EF4-FFF2-40B4-BE49-F238E27FC236}">
                <a16:creationId xmlns:a16="http://schemas.microsoft.com/office/drawing/2014/main" id="{B579D97B-1C0A-2FFA-4F97-79598B88C5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61846" y="219814"/>
            <a:ext cx="1030406" cy="1591465"/>
          </a:xfrm>
          <a:prstGeom prst="rect">
            <a:avLst/>
          </a:prstGeom>
        </p:spPr>
      </p:pic>
      <p:pic>
        <p:nvPicPr>
          <p:cNvPr id="34" name="Picture 33" descr="A book cover of a book&#10;&#10;AI-generated content may be incorrect.">
            <a:extLst>
              <a:ext uri="{FF2B5EF4-FFF2-40B4-BE49-F238E27FC236}">
                <a16:creationId xmlns:a16="http://schemas.microsoft.com/office/drawing/2014/main" id="{2B8820FC-1357-D9AE-1F31-020BD3734A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6319" y="202750"/>
            <a:ext cx="1051748" cy="1612773"/>
          </a:xfrm>
          <a:prstGeom prst="rect">
            <a:avLst/>
          </a:prstGeom>
        </p:spPr>
      </p:pic>
      <p:pic>
        <p:nvPicPr>
          <p:cNvPr id="36" name="Picture 35" descr="A book cover of a book&#10;&#10;AI-generated content may be incorrect.">
            <a:extLst>
              <a:ext uri="{FF2B5EF4-FFF2-40B4-BE49-F238E27FC236}">
                <a16:creationId xmlns:a16="http://schemas.microsoft.com/office/drawing/2014/main" id="{FF5BCD55-8480-6A63-378A-8E1617313D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68595" y="219813"/>
            <a:ext cx="1029270" cy="1591465"/>
          </a:xfrm>
          <a:prstGeom prst="rect">
            <a:avLst/>
          </a:prstGeom>
        </p:spPr>
      </p:pic>
      <p:pic>
        <p:nvPicPr>
          <p:cNvPr id="38" name="Picture 37" descr="A book cover with a bridge and trees&#10;&#10;AI-generated content may be incorrect.">
            <a:extLst>
              <a:ext uri="{FF2B5EF4-FFF2-40B4-BE49-F238E27FC236}">
                <a16:creationId xmlns:a16="http://schemas.microsoft.com/office/drawing/2014/main" id="{EC99402A-DA1F-58EA-7410-79595E2EBD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62612" y="1928854"/>
            <a:ext cx="1033560" cy="1585606"/>
          </a:xfrm>
          <a:prstGeom prst="rect">
            <a:avLst/>
          </a:prstGeom>
        </p:spPr>
      </p:pic>
      <p:pic>
        <p:nvPicPr>
          <p:cNvPr id="40" name="Picture 39" descr="A book cover of a book&#10;&#10;AI-generated content may be incorrect.">
            <a:extLst>
              <a:ext uri="{FF2B5EF4-FFF2-40B4-BE49-F238E27FC236}">
                <a16:creationId xmlns:a16="http://schemas.microsoft.com/office/drawing/2014/main" id="{F693BFB9-E3E7-D301-EB71-24DC055DF6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4616" y="1928854"/>
            <a:ext cx="1021344" cy="1582135"/>
          </a:xfrm>
          <a:prstGeom prst="rect">
            <a:avLst/>
          </a:prstGeom>
        </p:spPr>
      </p:pic>
      <p:pic>
        <p:nvPicPr>
          <p:cNvPr id="42" name="Picture 41" descr="A book cover of a person in a red coat&#10;&#10;AI-generated content may be incorrect.">
            <a:extLst>
              <a:ext uri="{FF2B5EF4-FFF2-40B4-BE49-F238E27FC236}">
                <a16:creationId xmlns:a16="http://schemas.microsoft.com/office/drawing/2014/main" id="{EDE45BF6-8675-AA0B-5D9D-FD68A62C33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4426" y="1922777"/>
            <a:ext cx="1026860" cy="1588211"/>
          </a:xfrm>
          <a:prstGeom prst="rect">
            <a:avLst/>
          </a:prstGeom>
        </p:spPr>
      </p:pic>
      <p:pic>
        <p:nvPicPr>
          <p:cNvPr id="44" name="Picture 43" descr="A purple and green sign&#10;&#10;AI-generated content may be incorrect.">
            <a:extLst>
              <a:ext uri="{FF2B5EF4-FFF2-40B4-BE49-F238E27FC236}">
                <a16:creationId xmlns:a16="http://schemas.microsoft.com/office/drawing/2014/main" id="{BE1A7C17-CBDB-9115-1BF3-20B48D7E0B1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69879" y="1928985"/>
            <a:ext cx="1030406" cy="1580045"/>
          </a:xfrm>
          <a:prstGeom prst="rect">
            <a:avLst/>
          </a:prstGeom>
        </p:spPr>
      </p:pic>
      <p:pic>
        <p:nvPicPr>
          <p:cNvPr id="46" name="Picture 45" descr="A book cover with text&#10;&#10;AI-generated content may be incorrect.">
            <a:extLst>
              <a:ext uri="{FF2B5EF4-FFF2-40B4-BE49-F238E27FC236}">
                <a16:creationId xmlns:a16="http://schemas.microsoft.com/office/drawing/2014/main" id="{FD3DAF78-5869-D5FB-226C-25C99C540D0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0234" y="1922777"/>
            <a:ext cx="1026860" cy="1571725"/>
          </a:xfrm>
          <a:prstGeom prst="rect">
            <a:avLst/>
          </a:prstGeom>
        </p:spPr>
      </p:pic>
      <p:pic>
        <p:nvPicPr>
          <p:cNvPr id="48" name="Picture 47" descr="A red and white cover with a dragon&#10;&#10;AI-generated content may be incorrect.">
            <a:extLst>
              <a:ext uri="{FF2B5EF4-FFF2-40B4-BE49-F238E27FC236}">
                <a16:creationId xmlns:a16="http://schemas.microsoft.com/office/drawing/2014/main" id="{FE20AFCF-E294-88D2-98CE-33C67016CF4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62040" y="1927079"/>
            <a:ext cx="1025811" cy="1580046"/>
          </a:xfrm>
          <a:prstGeom prst="rect">
            <a:avLst/>
          </a:prstGeom>
        </p:spPr>
      </p:pic>
      <p:pic>
        <p:nvPicPr>
          <p:cNvPr id="50" name="Picture 49" descr="A book cover with a floral design&#10;&#10;AI-generated content may be incorrect.">
            <a:extLst>
              <a:ext uri="{FF2B5EF4-FFF2-40B4-BE49-F238E27FC236}">
                <a16:creationId xmlns:a16="http://schemas.microsoft.com/office/drawing/2014/main" id="{08986A19-8C33-8200-E198-0356C9F5D5C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54783" y="4901296"/>
            <a:ext cx="1035212" cy="1600744"/>
          </a:xfrm>
          <a:prstGeom prst="rect">
            <a:avLst/>
          </a:prstGeom>
        </p:spPr>
      </p:pic>
      <p:pic>
        <p:nvPicPr>
          <p:cNvPr id="52" name="Picture 51" descr="A poster with text and images on it&#10;&#10;AI-generated content may be incorrect.">
            <a:extLst>
              <a:ext uri="{FF2B5EF4-FFF2-40B4-BE49-F238E27FC236}">
                <a16:creationId xmlns:a16="http://schemas.microsoft.com/office/drawing/2014/main" id="{31356D2F-EDC8-91BD-D104-90A6597661E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04719" y="4907675"/>
            <a:ext cx="1028723" cy="1591465"/>
          </a:xfrm>
          <a:prstGeom prst="rect">
            <a:avLst/>
          </a:prstGeom>
        </p:spPr>
      </p:pic>
      <p:pic>
        <p:nvPicPr>
          <p:cNvPr id="54" name="Picture 53" descr="A book cover with a lighthouse&#10;&#10;AI-generated content may be incorrect.">
            <a:extLst>
              <a:ext uri="{FF2B5EF4-FFF2-40B4-BE49-F238E27FC236}">
                <a16:creationId xmlns:a16="http://schemas.microsoft.com/office/drawing/2014/main" id="{F1F70B6B-50CA-C3C1-AA02-7FC2FB1FF27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54285" y="4916861"/>
            <a:ext cx="1029211" cy="1591465"/>
          </a:xfrm>
          <a:prstGeom prst="rect">
            <a:avLst/>
          </a:prstGeom>
        </p:spPr>
      </p:pic>
      <p:pic>
        <p:nvPicPr>
          <p:cNvPr id="56" name="Picture 55" descr="A book cover of a white house&#10;&#10;AI-generated content may be incorrect.">
            <a:extLst>
              <a:ext uri="{FF2B5EF4-FFF2-40B4-BE49-F238E27FC236}">
                <a16:creationId xmlns:a16="http://schemas.microsoft.com/office/drawing/2014/main" id="{B0822E69-13BB-DFC6-B96B-16BC830CF2B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18801" y="4910526"/>
            <a:ext cx="1028723" cy="1582236"/>
          </a:xfrm>
          <a:prstGeom prst="rect">
            <a:avLst/>
          </a:prstGeom>
        </p:spPr>
      </p:pic>
      <p:pic>
        <p:nvPicPr>
          <p:cNvPr id="58" name="Picture 57" descr="A book cover of a book&#10;&#10;AI-generated content may be incorrect.">
            <a:extLst>
              <a:ext uri="{FF2B5EF4-FFF2-40B4-BE49-F238E27FC236}">
                <a16:creationId xmlns:a16="http://schemas.microsoft.com/office/drawing/2014/main" id="{CCA894AC-A7AC-3639-6283-AA3F1ED409E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90014" y="4916861"/>
            <a:ext cx="1028723" cy="1590710"/>
          </a:xfrm>
          <a:prstGeom prst="rect">
            <a:avLst/>
          </a:prstGeom>
        </p:spPr>
      </p:pic>
      <p:pic>
        <p:nvPicPr>
          <p:cNvPr id="60" name="Picture 59" descr="A red and black book cover&#10;&#10;AI-generated content may be incorrect.">
            <a:extLst>
              <a:ext uri="{FF2B5EF4-FFF2-40B4-BE49-F238E27FC236}">
                <a16:creationId xmlns:a16="http://schemas.microsoft.com/office/drawing/2014/main" id="{02ABDA01-B5B3-7A70-5DF0-CFFF2EA1644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883273" y="4885801"/>
            <a:ext cx="1027456" cy="162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44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ook with a dog on it&#10;&#10;Description automatically generated">
            <a:extLst>
              <a:ext uri="{FF2B5EF4-FFF2-40B4-BE49-F238E27FC236}">
                <a16:creationId xmlns:a16="http://schemas.microsoft.com/office/drawing/2014/main" id="{A84E6F70-80D8-63F3-D49D-32CA0F296B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179" r="1" b="3870"/>
          <a:stretch>
            <a:fillRect/>
          </a:stretch>
        </p:blipFill>
        <p:spPr>
          <a:xfrm>
            <a:off x="1721" y="10"/>
            <a:ext cx="5620081" cy="4515944"/>
          </a:xfrm>
          <a:prstGeom prst="rect">
            <a:avLst/>
          </a:prstGeom>
        </p:spPr>
      </p:pic>
      <p:pic>
        <p:nvPicPr>
          <p:cNvPr id="5" name="Picture 4" descr="A collection of books with text&#10;&#10;Description automatically generated">
            <a:extLst>
              <a:ext uri="{FF2B5EF4-FFF2-40B4-BE49-F238E27FC236}">
                <a16:creationId xmlns:a16="http://schemas.microsoft.com/office/drawing/2014/main" id="{9285605B-3EAB-E9EE-9566-50BBDB9BED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6562" r="-4" b="20256"/>
          <a:stretch>
            <a:fillRect/>
          </a:stretch>
        </p:blipFill>
        <p:spPr>
          <a:xfrm>
            <a:off x="5685872" y="-1"/>
            <a:ext cx="3455338" cy="2183054"/>
          </a:xfrm>
          <a:prstGeom prst="rect">
            <a:avLst/>
          </a:prstGeom>
        </p:spPr>
      </p:pic>
      <p:pic>
        <p:nvPicPr>
          <p:cNvPr id="7" name="Picture 6" descr="A book cover with text&#10;&#10;Description automatically generated">
            <a:extLst>
              <a:ext uri="{FF2B5EF4-FFF2-40B4-BE49-F238E27FC236}">
                <a16:creationId xmlns:a16="http://schemas.microsoft.com/office/drawing/2014/main" id="{7AF85466-3C37-44A2-4828-E6694D5963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389" r="-3" b="11467"/>
          <a:stretch>
            <a:fillRect/>
          </a:stretch>
        </p:blipFill>
        <p:spPr>
          <a:xfrm>
            <a:off x="5685873" y="2274491"/>
            <a:ext cx="3450829" cy="2241463"/>
          </a:xfrm>
          <a:prstGeom prst="rect">
            <a:avLst/>
          </a:prstGeom>
        </p:spPr>
      </p:pic>
      <p:pic>
        <p:nvPicPr>
          <p:cNvPr id="15" name="Picture 14" descr="A book on an orange background&#10;&#10;Description automatically generated">
            <a:extLst>
              <a:ext uri="{FF2B5EF4-FFF2-40B4-BE49-F238E27FC236}">
                <a16:creationId xmlns:a16="http://schemas.microsoft.com/office/drawing/2014/main" id="{26EA2D77-154C-C0FC-9E11-D36B4A70ED3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019" r="-2" b="3636"/>
          <a:stretch>
            <a:fillRect/>
          </a:stretch>
        </p:blipFill>
        <p:spPr>
          <a:xfrm>
            <a:off x="-2787" y="4607392"/>
            <a:ext cx="2780257" cy="2250608"/>
          </a:xfrm>
          <a:prstGeom prst="rect">
            <a:avLst/>
          </a:prstGeom>
        </p:spPr>
      </p:pic>
      <p:pic>
        <p:nvPicPr>
          <p:cNvPr id="13" name="Picture 12" descr="A book on a yellow background&#10;&#10;Description automatically generated">
            <a:extLst>
              <a:ext uri="{FF2B5EF4-FFF2-40B4-BE49-F238E27FC236}">
                <a16:creationId xmlns:a16="http://schemas.microsoft.com/office/drawing/2014/main" id="{ED4E322D-9CE4-5C38-5C01-D373BCB791A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5815" r="-1" b="2357"/>
          <a:stretch>
            <a:fillRect/>
          </a:stretch>
        </p:blipFill>
        <p:spPr>
          <a:xfrm>
            <a:off x="2846051" y="4607393"/>
            <a:ext cx="2771241" cy="2250608"/>
          </a:xfrm>
          <a:prstGeom prst="rect">
            <a:avLst/>
          </a:prstGeom>
        </p:spPr>
      </p:pic>
      <p:pic>
        <p:nvPicPr>
          <p:cNvPr id="11" name="Picture 10" descr="A book with text and a person on it&#10;&#10;Description automatically generated">
            <a:extLst>
              <a:ext uri="{FF2B5EF4-FFF2-40B4-BE49-F238E27FC236}">
                <a16:creationId xmlns:a16="http://schemas.microsoft.com/office/drawing/2014/main" id="{F7045A40-C9D2-CD82-D90E-AD6F07273CD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22911" r="2" b="11292"/>
          <a:stretch>
            <a:fillRect/>
          </a:stretch>
        </p:blipFill>
        <p:spPr>
          <a:xfrm>
            <a:off x="5685873" y="4607392"/>
            <a:ext cx="3446322" cy="225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84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7749B-DA15-E71D-5AE3-CAD17C8F9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with many books&#10;&#10;AI-generated content may be incorrect.">
            <a:extLst>
              <a:ext uri="{FF2B5EF4-FFF2-40B4-BE49-F238E27FC236}">
                <a16:creationId xmlns:a16="http://schemas.microsoft.com/office/drawing/2014/main" id="{EB245FE9-D603-C546-D6B8-C264D479E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622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44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resentation-Alma-Classic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 rot="5400000">
            <a:off x="-83420" y="1278163"/>
            <a:ext cx="3560372" cy="382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EVERGREENS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21480" y="1806222"/>
            <a:ext cx="3762963" cy="2455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090041" y="213127"/>
            <a:ext cx="408852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ABOUT THE SERIES: Alma Classics Evergreens is a series of popular classics. All the titles in the series are provided with:</a:t>
            </a:r>
          </a:p>
          <a:p>
            <a:endParaRPr lang="en-US" sz="1200" dirty="0">
              <a:solidFill>
                <a:schemeClr val="bg1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ILLUSTRATIONS:</a:t>
            </a: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Eight plates with pictures, photos and drawings which brings the past to life for the modern reader. Images of people, places, manuscripts and more give a unique visual insight into the world in which the book was written.</a:t>
            </a:r>
          </a:p>
          <a:p>
            <a:endParaRPr lang="en-US" sz="1200" dirty="0">
              <a:solidFill>
                <a:schemeClr val="bg1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ATHOR’S LIFE</a:t>
            </a: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 section concentrating on the personal and historical circumstances that shaped the author’s work. </a:t>
            </a:r>
          </a:p>
          <a:p>
            <a:endParaRPr lang="en-US" sz="1200" dirty="0">
              <a:solidFill>
                <a:schemeClr val="bg1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AUTHOR’S LITERARY CAREER</a:t>
            </a: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 list of the author’s works in chronological order, accompanied by brief descriptions and commentaries, with in-depth accounts of the major works and the title in question.</a:t>
            </a:r>
          </a:p>
          <a:p>
            <a:endParaRPr lang="en-US" sz="1200" dirty="0">
              <a:solidFill>
                <a:schemeClr val="bg1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TEXT AND TRANSLATOR’S NOTES</a:t>
            </a: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 short textual note and, if relevant, a brief translation note and translator’s biography.</a:t>
            </a:r>
          </a:p>
          <a:p>
            <a:endParaRPr lang="en-US" dirty="0">
              <a:solidFill>
                <a:schemeClr val="bg1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BIBLIOGRAPHY</a:t>
            </a: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 list of bibliographical resources to guide further reading.</a:t>
            </a:r>
          </a:p>
          <a:p>
            <a:endParaRPr lang="en-US" sz="1200" dirty="0">
              <a:solidFill>
                <a:schemeClr val="bg1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ESSENTIAL NOTES</a:t>
            </a: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These will provide important contextual detail relevant to the work</a:t>
            </a:r>
          </a:p>
          <a:p>
            <a:endParaRPr lang="en-US" sz="1200" dirty="0">
              <a:solidFill>
                <a:schemeClr val="bg1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APPENDICES</a:t>
            </a:r>
          </a:p>
          <a:p>
            <a:r>
              <a:rPr lang="en-US" sz="1200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Further reading material, such as relevant letters, documents or works by the author.</a:t>
            </a:r>
          </a:p>
          <a:p>
            <a:endParaRPr lang="en-US" sz="120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23C69CA-53DC-9BDE-497B-028B7697F087}"/>
              </a:ext>
            </a:extLst>
          </p:cNvPr>
          <p:cNvSpPr txBox="1">
            <a:spLocks/>
          </p:cNvSpPr>
          <p:nvPr/>
        </p:nvSpPr>
        <p:spPr>
          <a:xfrm rot="5400000">
            <a:off x="-800102" y="5475235"/>
            <a:ext cx="2971801" cy="382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300" dirty="0">
                <a:solidFill>
                  <a:schemeClr val="bg1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Over 100 titles</a:t>
            </a:r>
            <a:endParaRPr kumimoji="0" lang="en-US" sz="440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ll Sans Light" panose="020B0302020104020203" pitchFamily="34" charset="-79"/>
              <a:ea typeface="+mj-ea"/>
              <a:cs typeface="Gill Sans Light" panose="020B0302020104020203" pitchFamily="34" charset="-79"/>
            </a:endParaRPr>
          </a:p>
        </p:txBody>
      </p:sp>
      <p:pic>
        <p:nvPicPr>
          <p:cNvPr id="11" name="Picture 10" descr="A group of people in clothing&#10;&#10;Description automatically generated">
            <a:extLst>
              <a:ext uri="{FF2B5EF4-FFF2-40B4-BE49-F238E27FC236}">
                <a16:creationId xmlns:a16="http://schemas.microsoft.com/office/drawing/2014/main" id="{E4DDECEA-8468-E4B0-3584-E0F99CED9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808" y="171112"/>
            <a:ext cx="1569292" cy="2112408"/>
          </a:xfrm>
          <a:prstGeom prst="rect">
            <a:avLst/>
          </a:prstGeom>
        </p:spPr>
      </p:pic>
      <p:pic>
        <p:nvPicPr>
          <p:cNvPr id="13" name="Picture 12" descr="A close-up of a person&#10;&#10;Description automatically generated">
            <a:extLst>
              <a:ext uri="{FF2B5EF4-FFF2-40B4-BE49-F238E27FC236}">
                <a16:creationId xmlns:a16="http://schemas.microsoft.com/office/drawing/2014/main" id="{A5D349FD-2BF1-E22D-5A86-D942D4FB5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3282" y="1847850"/>
            <a:ext cx="1218980" cy="1752600"/>
          </a:xfrm>
          <a:prstGeom prst="rect">
            <a:avLst/>
          </a:prstGeom>
        </p:spPr>
      </p:pic>
      <p:pic>
        <p:nvPicPr>
          <p:cNvPr id="15" name="Picture 14" descr="A collage of buildings and a church&#10;&#10;Description automatically generated">
            <a:extLst>
              <a:ext uri="{FF2B5EF4-FFF2-40B4-BE49-F238E27FC236}">
                <a16:creationId xmlns:a16="http://schemas.microsoft.com/office/drawing/2014/main" id="{AB1F7366-BA20-4CE0-20FC-FA2550D60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2597" y="3385256"/>
            <a:ext cx="1097179" cy="1752600"/>
          </a:xfrm>
          <a:prstGeom prst="rect">
            <a:avLst/>
          </a:prstGeom>
        </p:spPr>
      </p:pic>
      <p:pic>
        <p:nvPicPr>
          <p:cNvPr id="19" name="Picture 18" descr="A collection of pictures of people and their history&#10;&#10;Description automatically generated with medium confidence">
            <a:extLst>
              <a:ext uri="{FF2B5EF4-FFF2-40B4-BE49-F238E27FC236}">
                <a16:creationId xmlns:a16="http://schemas.microsoft.com/office/drawing/2014/main" id="{2068C05E-09E7-9142-C0AD-A1A539CDC9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0391" y="5030502"/>
            <a:ext cx="1743563" cy="16563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resentation-Alma-Classic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"/>
            <a:ext cx="9144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E1E84DC-66B6-5EF3-822B-821E607AA71B}"/>
              </a:ext>
            </a:extLst>
          </p:cNvPr>
          <p:cNvSpPr/>
          <p:nvPr/>
        </p:nvSpPr>
        <p:spPr>
          <a:xfrm>
            <a:off x="893379" y="213127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SAMPLE PAGES FROM CRIME AND PUNISHMENT BY FYODOR DOSTOEVSKY</a:t>
            </a:r>
          </a:p>
          <a:p>
            <a:endParaRPr lang="en-US" sz="12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16" name="Picture 15" descr="A page of a book&#10;&#10;Description automatically generated">
            <a:extLst>
              <a:ext uri="{FF2B5EF4-FFF2-40B4-BE49-F238E27FC236}">
                <a16:creationId xmlns:a16="http://schemas.microsoft.com/office/drawing/2014/main" id="{06C12597-000E-53C1-A7F3-4EF67447E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73" y="715167"/>
            <a:ext cx="2528328" cy="3212126"/>
          </a:xfrm>
          <a:prstGeom prst="rect">
            <a:avLst/>
          </a:prstGeom>
        </p:spPr>
      </p:pic>
      <p:pic>
        <p:nvPicPr>
          <p:cNvPr id="18" name="Picture 17" descr="A close-up of a document&#10;&#10;Description automatically generated">
            <a:extLst>
              <a:ext uri="{FF2B5EF4-FFF2-40B4-BE49-F238E27FC236}">
                <a16:creationId xmlns:a16="http://schemas.microsoft.com/office/drawing/2014/main" id="{5559F72A-0BF6-9603-FF3F-31B4DFEF4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7305" y="742692"/>
            <a:ext cx="2389810" cy="3438878"/>
          </a:xfrm>
          <a:prstGeom prst="rect">
            <a:avLst/>
          </a:prstGeom>
        </p:spPr>
      </p:pic>
      <p:pic>
        <p:nvPicPr>
          <p:cNvPr id="21" name="Picture 20" descr="A text on a page&#10;&#10;Description automatically generated">
            <a:extLst>
              <a:ext uri="{FF2B5EF4-FFF2-40B4-BE49-F238E27FC236}">
                <a16:creationId xmlns:a16="http://schemas.microsoft.com/office/drawing/2014/main" id="{6A938461-842C-109C-7CEF-2DF7A8DB3B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514" y="1190837"/>
            <a:ext cx="2846205" cy="2073024"/>
          </a:xfrm>
          <a:prstGeom prst="rect">
            <a:avLst/>
          </a:prstGeom>
        </p:spPr>
      </p:pic>
      <p:pic>
        <p:nvPicPr>
          <p:cNvPr id="23" name="Picture 22" descr="A map of a city&#10;&#10;Description automatically generated">
            <a:extLst>
              <a:ext uri="{FF2B5EF4-FFF2-40B4-BE49-F238E27FC236}">
                <a16:creationId xmlns:a16="http://schemas.microsoft.com/office/drawing/2014/main" id="{031C1838-0ED7-DD03-38D4-38227CA6E7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273" y="4213043"/>
            <a:ext cx="1552222" cy="2347924"/>
          </a:xfrm>
          <a:prstGeom prst="rect">
            <a:avLst/>
          </a:prstGeom>
        </p:spPr>
      </p:pic>
      <p:pic>
        <p:nvPicPr>
          <p:cNvPr id="25" name="Picture 24" descr="A map of a city&#10;&#10;Description automatically generated">
            <a:extLst>
              <a:ext uri="{FF2B5EF4-FFF2-40B4-BE49-F238E27FC236}">
                <a16:creationId xmlns:a16="http://schemas.microsoft.com/office/drawing/2014/main" id="{279D876D-2D28-6DF3-F500-482F320A10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5495" y="4218821"/>
            <a:ext cx="1710759" cy="2342146"/>
          </a:xfrm>
          <a:prstGeom prst="rect">
            <a:avLst/>
          </a:prstGeom>
        </p:spPr>
      </p:pic>
      <p:pic>
        <p:nvPicPr>
          <p:cNvPr id="27" name="Picture 26" descr="A table of ranks with white text&#10;&#10;Description automatically generated">
            <a:extLst>
              <a:ext uri="{FF2B5EF4-FFF2-40B4-BE49-F238E27FC236}">
                <a16:creationId xmlns:a16="http://schemas.microsoft.com/office/drawing/2014/main" id="{C7DB2D73-6548-888B-804A-0DE6317E8F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6762" y="4517138"/>
            <a:ext cx="1976175" cy="2005297"/>
          </a:xfrm>
          <a:prstGeom prst="rect">
            <a:avLst/>
          </a:prstGeom>
        </p:spPr>
      </p:pic>
      <p:pic>
        <p:nvPicPr>
          <p:cNvPr id="29" name="Picture 28" descr="A paper with text and images&#10;&#10;Description automatically generated">
            <a:extLst>
              <a:ext uri="{FF2B5EF4-FFF2-40B4-BE49-F238E27FC236}">
                <a16:creationId xmlns:a16="http://schemas.microsoft.com/office/drawing/2014/main" id="{E032C962-6718-97D0-057A-9B83FCBCC2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9508" y="3447306"/>
            <a:ext cx="2165528" cy="329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10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759" y="618764"/>
            <a:ext cx="3855705" cy="650271"/>
          </a:xfrm>
        </p:spPr>
        <p:txBody>
          <a:bodyPr>
            <a:noAutofit/>
          </a:bodyPr>
          <a:lstStyle/>
          <a:p>
            <a:pPr algn="l"/>
            <a:r>
              <a:rPr lang="en-US" sz="2400" cap="all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War and peace </a:t>
            </a:r>
            <a:endParaRPr lang="en-US" sz="2400" cap="all" dirty="0">
              <a:solidFill>
                <a:srgbClr val="0D0D0D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sp>
        <p:nvSpPr>
          <p:cNvPr id="7" name="Rectangle 25"/>
          <p:cNvSpPr txBox="1">
            <a:spLocks noChangeArrowheads="1"/>
          </p:cNvSpPr>
          <p:nvPr/>
        </p:nvSpPr>
        <p:spPr bwMode="auto">
          <a:xfrm>
            <a:off x="241759" y="215953"/>
            <a:ext cx="361452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1600" u="none" strike="noStrike" kern="0" cap="all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New </a:t>
            </a:r>
            <a:r>
              <a:rPr lang="en-US" sz="1600" kern="0" cap="all" dirty="0">
                <a:solidFill>
                  <a:srgbClr val="008000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Classic</a:t>
            </a:r>
            <a:r>
              <a:rPr kumimoji="0" lang="en-US" sz="1600" u="none" strike="noStrike" kern="0" cap="all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–</a:t>
            </a:r>
            <a:r>
              <a:rPr lang="en-US" sz="1600" kern="0" cap="all" dirty="0">
                <a:solidFill>
                  <a:srgbClr val="0D0D0D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APRIL 2027</a:t>
            </a:r>
            <a:endParaRPr kumimoji="0" lang="en-US" sz="1600" u="none" strike="noStrike" kern="0" cap="all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Gill Sans Light" panose="020B0302020104020203" pitchFamily="34" charset="-79"/>
              <a:ea typeface="+mj-ea"/>
              <a:cs typeface="Gill Sans Light" panose="020B0302020104020203" pitchFamily="34" charset="-79"/>
            </a:endParaRPr>
          </a:p>
        </p:txBody>
      </p:sp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241759" y="1406239"/>
            <a:ext cx="3614525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By </a:t>
            </a:r>
            <a:r>
              <a:rPr lang="en-US" cap="all" dirty="0" err="1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leo</a:t>
            </a:r>
            <a:r>
              <a:rPr lang="en-US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r>
              <a:rPr lang="en-US" cap="all" dirty="0" err="1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tolstoy</a:t>
            </a:r>
            <a:endParaRPr lang="en-US" cap="all" dirty="0">
              <a:solidFill>
                <a:srgbClr val="0D0D0D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1400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NEW TRANSLATION by </a:t>
            </a:r>
          </a:p>
          <a:p>
            <a:r>
              <a:rPr lang="en-US" sz="1400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STEPHEN </a:t>
            </a:r>
            <a:r>
              <a:rPr lang="en-US" sz="1400" cap="all" dirty="0" err="1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pimenoff</a:t>
            </a:r>
            <a:endParaRPr lang="en-US" sz="1400" cap="all" dirty="0">
              <a:solidFill>
                <a:srgbClr val="0D0D0D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endParaRPr lang="en-US" sz="1400" dirty="0">
              <a:latin typeface="Calibri"/>
              <a:cs typeface="Calibri"/>
            </a:endParaRPr>
          </a:p>
          <a:p>
            <a:r>
              <a:rPr lang="en-US" sz="1400" dirty="0">
                <a:latin typeface="Gill Sans MT" panose="020B0502020104020203" pitchFamily="34" charset="77"/>
                <a:cs typeface="Calibri"/>
              </a:rPr>
              <a:t>Deluxe hardback edition</a:t>
            </a:r>
          </a:p>
          <a:p>
            <a:r>
              <a:rPr lang="en-US" sz="1400" dirty="0">
                <a:latin typeface="Gill Sans MT" panose="020B0502020104020203" pitchFamily="34" charset="77"/>
                <a:cs typeface="Calibri"/>
              </a:rPr>
              <a:t>Fully Annotated</a:t>
            </a:r>
          </a:p>
          <a:p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endParaRPr lang="en-US" sz="1400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808" y="5901966"/>
            <a:ext cx="2623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ISBN 978-1-84749-826-7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PAPERBACK – 288 pp.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£5.99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53482" y="4390282"/>
            <a:ext cx="35917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SERIES: Alma Classics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22</a:t>
            </a:r>
            <a:r>
              <a:rPr lang="en-GB" sz="1200" baseline="300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nd</a:t>
            </a:r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 April 2027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£25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9781847499530</a:t>
            </a:r>
          </a:p>
          <a:p>
            <a:pPr algn="ctr"/>
            <a:r>
              <a:rPr lang="en-GB" sz="12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Demi Hardback</a:t>
            </a:r>
            <a:endParaRPr lang="en-GB" sz="12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1200 pp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Subject: FBC, FYT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Rights: World English</a:t>
            </a:r>
            <a:endParaRPr lang="en-GB" sz="12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ctr"/>
            <a:endParaRPr lang="en-US" sz="12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ctr"/>
            <a:r>
              <a:rPr lang="en-US" sz="12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Printed </a:t>
            </a:r>
            <a:r>
              <a:rPr lang="en-GB" sz="12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straight onto the hardback boards </a:t>
            </a:r>
          </a:p>
          <a:p>
            <a:pPr algn="ctr"/>
            <a:r>
              <a:rPr lang="en-GB" sz="12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using foil blocked case</a:t>
            </a:r>
          </a:p>
          <a:p>
            <a:pPr algn="ctr"/>
            <a:r>
              <a:rPr lang="en-GB" sz="12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sprayed edges, printed endpapers and ribbon</a:t>
            </a:r>
          </a:p>
          <a:p>
            <a:pPr algn="ctr"/>
            <a:endParaRPr lang="en-US" sz="12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ctr"/>
            <a:endParaRPr lang="en-GB" sz="12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4" name="Picture 3" descr="A green and pink book&#10;&#10;Description automatically generated">
            <a:extLst>
              <a:ext uri="{FF2B5EF4-FFF2-40B4-BE49-F238E27FC236}">
                <a16:creationId xmlns:a16="http://schemas.microsoft.com/office/drawing/2014/main" id="{91E0C7B2-921C-6C7F-949E-B565DC81C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532" y="3473408"/>
            <a:ext cx="2601961" cy="3384591"/>
          </a:xfrm>
          <a:prstGeom prst="rect">
            <a:avLst/>
          </a:prstGeom>
        </p:spPr>
      </p:pic>
      <p:pic>
        <p:nvPicPr>
          <p:cNvPr id="12" name="Picture 11" descr="A book with a green cover&#10;&#10;Description automatically generated">
            <a:extLst>
              <a:ext uri="{FF2B5EF4-FFF2-40B4-BE49-F238E27FC236}">
                <a16:creationId xmlns:a16="http://schemas.microsoft.com/office/drawing/2014/main" id="{2441FDC2-7970-F42A-E1E3-5354C74D9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" y="3473409"/>
            <a:ext cx="2477219" cy="3384591"/>
          </a:xfrm>
          <a:prstGeom prst="rect">
            <a:avLst/>
          </a:prstGeom>
        </p:spPr>
      </p:pic>
      <p:pic>
        <p:nvPicPr>
          <p:cNvPr id="17" name="Picture 16" descr="A book cover with text on it&#10;&#10;Description automatically generated">
            <a:extLst>
              <a:ext uri="{FF2B5EF4-FFF2-40B4-BE49-F238E27FC236}">
                <a16:creationId xmlns:a16="http://schemas.microsoft.com/office/drawing/2014/main" id="{3B11F1F9-5CE0-D984-BDDA-3D7B52C1A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757" y="0"/>
            <a:ext cx="4046223" cy="404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59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958" y="723864"/>
            <a:ext cx="5251450" cy="650271"/>
          </a:xfrm>
        </p:spPr>
        <p:txBody>
          <a:bodyPr>
            <a:normAutofit/>
          </a:bodyPr>
          <a:lstStyle/>
          <a:p>
            <a:pPr algn="l"/>
            <a:r>
              <a:rPr lang="en-US" sz="2900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WAR AND PEACE</a:t>
            </a:r>
          </a:p>
        </p:txBody>
      </p:sp>
      <p:sp>
        <p:nvSpPr>
          <p:cNvPr id="7" name="Rectangle 25"/>
          <p:cNvSpPr txBox="1">
            <a:spLocks noChangeArrowheads="1"/>
          </p:cNvSpPr>
          <p:nvPr/>
        </p:nvSpPr>
        <p:spPr bwMode="auto">
          <a:xfrm>
            <a:off x="3890958" y="199926"/>
            <a:ext cx="498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1600" u="none" strike="noStrike" kern="0" cap="all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New </a:t>
            </a:r>
            <a:r>
              <a:rPr lang="en-US" sz="1600" kern="0" cap="all" dirty="0">
                <a:solidFill>
                  <a:srgbClr val="008000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EVERGREENS</a:t>
            </a:r>
            <a:r>
              <a:rPr kumimoji="0" lang="en-US" sz="1600" u="none" strike="noStrike" kern="0" cap="all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–</a:t>
            </a:r>
            <a:r>
              <a:rPr lang="en-US" sz="1600" kern="0" cap="all" dirty="0">
                <a:solidFill>
                  <a:srgbClr val="0D0D0D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</a:t>
            </a:r>
            <a:r>
              <a:rPr lang="en-US" sz="1600" kern="0" cap="all" dirty="0" err="1">
                <a:solidFill>
                  <a:srgbClr val="0D0D0D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april</a:t>
            </a:r>
            <a:r>
              <a:rPr lang="en-US" sz="1600" kern="0" cap="all" dirty="0">
                <a:solidFill>
                  <a:srgbClr val="0D0D0D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2027</a:t>
            </a:r>
            <a:endParaRPr kumimoji="0" lang="en-US" sz="1600" u="none" strike="noStrike" kern="0" cap="all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Gill Sans Light" panose="020B0302020104020203" pitchFamily="34" charset="-79"/>
              <a:ea typeface="+mj-ea"/>
              <a:cs typeface="Gill Sans Light" panose="020B0302020104020203" pitchFamily="34" charset="-79"/>
            </a:endParaRPr>
          </a:p>
        </p:txBody>
      </p:sp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3890958" y="1511336"/>
            <a:ext cx="498925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By LEO TOLSTOY</a:t>
            </a:r>
          </a:p>
          <a:p>
            <a:r>
              <a:rPr lang="en-GB" sz="18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New translation by Stephen </a:t>
            </a:r>
            <a:r>
              <a:rPr lang="en-GB" sz="1800" dirty="0" err="1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Pimenoff</a:t>
            </a:r>
            <a:endParaRPr lang="en-US" cap="all" dirty="0">
              <a:solidFill>
                <a:srgbClr val="0D0D0D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600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</a:p>
          <a:p>
            <a:endParaRPr lang="en-US" sz="14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Fully annotated edition of a timeless classic</a:t>
            </a:r>
          </a:p>
          <a:p>
            <a:endParaRPr lang="en-GB" sz="14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Presented in a sparkling new translation by </a:t>
            </a:r>
            <a:r>
              <a:rPr lang="en-GB" sz="14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Stephen </a:t>
            </a:r>
            <a:r>
              <a:rPr lang="en-GB" sz="140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Pimenoff</a:t>
            </a:r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</a:t>
            </a:r>
            <a:r>
              <a:rPr lang="en-GB" sz="14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The last volume in</a:t>
            </a:r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 Alma Tolstoy Collection </a:t>
            </a:r>
          </a:p>
          <a:p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endParaRPr lang="en-US" sz="1400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808" y="5901966"/>
            <a:ext cx="2623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ISBN 978-1-84749-826-7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PAPERBACK – 288 pp.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£5.99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1024" y="4720990"/>
            <a:ext cx="2071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SERIES: Alma Classics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Evergreens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22</a:t>
            </a:r>
            <a:r>
              <a:rPr lang="en-GB" sz="1200" baseline="300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nd</a:t>
            </a:r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 April 2027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£12.99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9781847499509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1200 pp • PB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Subject: FBC, FYT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Rights: World English</a:t>
            </a:r>
          </a:p>
        </p:txBody>
      </p:sp>
      <p:pic>
        <p:nvPicPr>
          <p:cNvPr id="5" name="Picture 4" descr="A poster of a person holding a flag&#10;&#10;Description automatically generated">
            <a:extLst>
              <a:ext uri="{FF2B5EF4-FFF2-40B4-BE49-F238E27FC236}">
                <a16:creationId xmlns:a16="http://schemas.microsoft.com/office/drawing/2014/main" id="{E256E00A-72EB-0FCB-E67F-EC5EEA952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57" y="217370"/>
            <a:ext cx="2688696" cy="4325007"/>
          </a:xfrm>
          <a:prstGeom prst="rect">
            <a:avLst/>
          </a:prstGeom>
          <a:effectLst>
            <a:outerShdw blurRad="338123" dist="50800" dir="5400000" algn="ctr" rotWithShape="0">
              <a:srgbClr val="000000">
                <a:alpha val="66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72088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36331" y="643467"/>
            <a:ext cx="4677103" cy="5368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Anna Karenina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9781847493682 £7.99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A Calendar of Wisdom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9781847495631 £8.99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Childhood, Boyhood, Youth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9781847496003 £8.99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The Death of Ivan Ilyich and The Devil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9781847493637 £8.99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The Forged Coupon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9781847496676 £8.99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Hadji Murat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9781847494818 </a:t>
            </a:r>
            <a:r>
              <a:rPr lang="en-GB" sz="16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The Kreutzer Sonata and Other Stories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9781847494115 </a:t>
            </a: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Three Novellas: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The Devil, Family Happiness and A Landowner’s Morning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9781847494795 </a:t>
            </a:r>
            <a:r>
              <a:rPr lang="en-GB" sz="16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marL="342900" indent="-3429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All books are presented in new translations</a:t>
            </a:r>
          </a:p>
          <a:p>
            <a:pPr marL="342900" indent="-3429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Contain notes and extra material</a:t>
            </a:r>
          </a:p>
          <a:p>
            <a:pPr marL="342900" indent="-3429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The most complete collection of works by Leo Tolstoy on the market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5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</p:txBody>
      </p:sp>
      <p:pic>
        <p:nvPicPr>
          <p:cNvPr id="10" name="Picture 9" descr="A collection of books on a poster&#10;&#10;Description automatically generated">
            <a:extLst>
              <a:ext uri="{FF2B5EF4-FFF2-40B4-BE49-F238E27FC236}">
                <a16:creationId xmlns:a16="http://schemas.microsoft.com/office/drawing/2014/main" id="{FBDD6C68-0357-25EF-217D-A6C6DB5D5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739" y="682970"/>
            <a:ext cx="3560660" cy="552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69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B6125-D6EF-5E8D-43C8-A37FC8D03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EDE6A-C282-65C7-18B1-2047876C9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958" y="723864"/>
            <a:ext cx="5251450" cy="650271"/>
          </a:xfrm>
        </p:spPr>
        <p:txBody>
          <a:bodyPr>
            <a:normAutofit/>
          </a:bodyPr>
          <a:lstStyle/>
          <a:p>
            <a:pPr algn="l"/>
            <a:r>
              <a:rPr lang="en-US" sz="2900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Torrents of spring</a:t>
            </a: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15E71A6E-2A8C-1311-8E87-C1536B5F7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0958" y="199926"/>
            <a:ext cx="498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1600" u="none" strike="noStrike" kern="0" cap="all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New </a:t>
            </a:r>
            <a:r>
              <a:rPr lang="en-US" sz="1600" kern="0" cap="all" dirty="0">
                <a:solidFill>
                  <a:srgbClr val="008000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alma classics</a:t>
            </a:r>
            <a:r>
              <a:rPr kumimoji="0" lang="en-US" sz="1600" u="none" strike="noStrike" kern="0" cap="all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–</a:t>
            </a:r>
            <a:r>
              <a:rPr lang="en-US" sz="1600" kern="0" cap="all" dirty="0">
                <a:solidFill>
                  <a:srgbClr val="0D0D0D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may 2027</a:t>
            </a:r>
            <a:endParaRPr kumimoji="0" lang="en-US" sz="1600" u="none" strike="noStrike" kern="0" cap="all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Gill Sans Light" panose="020B0302020104020203" pitchFamily="34" charset="-79"/>
              <a:ea typeface="+mj-ea"/>
              <a:cs typeface="Gill Sans Light" panose="020B0302020104020203" pitchFamily="34" charset="-79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C6A663B1-428F-FCE9-3509-9B43FDD2D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0958" y="1511336"/>
            <a:ext cx="498925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By Ivan </a:t>
            </a:r>
            <a:r>
              <a:rPr lang="en-US" cap="all" dirty="0" err="1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turgenev</a:t>
            </a:r>
            <a:endParaRPr lang="en-US" cap="all" dirty="0">
              <a:solidFill>
                <a:srgbClr val="0D0D0D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8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New translation by Michael </a:t>
            </a:r>
            <a:r>
              <a:rPr lang="en-GB" sz="1800" dirty="0" err="1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Pursglove</a:t>
            </a:r>
            <a:endParaRPr lang="en-US" cap="all" dirty="0">
              <a:solidFill>
                <a:srgbClr val="0D0D0D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US" sz="600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</a:p>
          <a:p>
            <a:endParaRPr lang="en-US" sz="14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Fully annotated edition</a:t>
            </a:r>
          </a:p>
          <a:p>
            <a:endParaRPr lang="en-GB" sz="14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Presented in a sparkling new translation</a:t>
            </a:r>
          </a:p>
          <a:p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</a:t>
            </a:r>
            <a:r>
              <a:rPr lang="en-GB" sz="14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The last volume in</a:t>
            </a:r>
            <a:r>
              <a:rPr lang="en-GB" sz="14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 Alma Turgenev Collection </a:t>
            </a:r>
          </a:p>
          <a:p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endParaRPr lang="en-GB" sz="14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endParaRPr lang="en-US" sz="1400" dirty="0"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677939-F9E6-B42C-A4DB-406E05509507}"/>
              </a:ext>
            </a:extLst>
          </p:cNvPr>
          <p:cNvSpPr txBox="1"/>
          <p:nvPr/>
        </p:nvSpPr>
        <p:spPr>
          <a:xfrm>
            <a:off x="298808" y="5901966"/>
            <a:ext cx="2623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ISBN 978-1-84749-826-7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PAPERBACK – 288 pp.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£5.99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5257EA-41C0-E7D1-450B-5587FFE8A15A}"/>
              </a:ext>
            </a:extLst>
          </p:cNvPr>
          <p:cNvSpPr txBox="1"/>
          <p:nvPr/>
        </p:nvSpPr>
        <p:spPr>
          <a:xfrm>
            <a:off x="1231024" y="4720990"/>
            <a:ext cx="2071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SERIES: Alma Classics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26</a:t>
            </a:r>
            <a:r>
              <a:rPr lang="en-GB" sz="1200" baseline="300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th</a:t>
            </a:r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 May 2027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£</a:t>
            </a:r>
            <a:r>
              <a:rPr lang="en-GB" sz="12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9</a:t>
            </a:r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.99</a:t>
            </a:r>
          </a:p>
          <a:p>
            <a:pPr algn="ctr"/>
            <a:r>
              <a:rPr lang="en-GB" sz="12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9781847499462</a:t>
            </a:r>
            <a:endParaRPr lang="en-GB" sz="12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288 pp • PB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Subject: FBC, FYT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Rights: World English</a:t>
            </a:r>
          </a:p>
        </p:txBody>
      </p:sp>
      <p:pic>
        <p:nvPicPr>
          <p:cNvPr id="4" name="Picture 3" descr="A book cover with a blue background&#10;&#10;AI-generated content may be incorrect.">
            <a:extLst>
              <a:ext uri="{FF2B5EF4-FFF2-40B4-BE49-F238E27FC236}">
                <a16:creationId xmlns:a16="http://schemas.microsoft.com/office/drawing/2014/main" id="{37AAADEB-E7DE-9C06-631B-4856B7284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99" y="326858"/>
            <a:ext cx="2688696" cy="4151880"/>
          </a:xfrm>
          <a:prstGeom prst="rect">
            <a:avLst/>
          </a:prstGeom>
          <a:effectLst>
            <a:glow rad="158635">
              <a:schemeClr val="accent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8466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4836F8-F3AC-A429-4A63-7CA1E331F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BC4C29E-B450-A2FA-EC8E-DAF2B1E6E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1C05915-B385-3773-159A-E96DDACCB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72088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7BD34C-BEDB-B352-FC71-606FCA844162}"/>
              </a:ext>
            </a:extLst>
          </p:cNvPr>
          <p:cNvSpPr txBox="1"/>
          <p:nvPr/>
        </p:nvSpPr>
        <p:spPr>
          <a:xfrm>
            <a:off x="336331" y="643467"/>
            <a:ext cx="4677103" cy="5368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A Nest of the Gentry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9781847495907 £8.99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Fathers and Children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9781847494894 £7.99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Faust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9781847492180 £9.99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Memoirs of a Hunter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9781847499042 £9.99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On the Eve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9781847496324 £8.99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Hadji Murat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9781847494818 </a:t>
            </a:r>
            <a:r>
              <a:rPr lang="en-GB" sz="16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Parasha and Other Poems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9781847498915 </a:t>
            </a: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Rudin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500" dirty="0">
                <a:latin typeface="Baskerville" panose="02020502070401020303" pitchFamily="18" charset="0"/>
                <a:ea typeface="Baskerville" panose="02020502070401020303" pitchFamily="18" charset="0"/>
              </a:rPr>
              <a:t>9781847492265</a:t>
            </a:r>
            <a:r>
              <a:rPr lang="en-GB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r>
              <a:rPr lang="en-GB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00" dirty="0">
                <a:latin typeface="Baskerville" panose="02020502070401020303" pitchFamily="18" charset="0"/>
                <a:ea typeface="Baskerville" panose="02020502070401020303" pitchFamily="18" charset="0"/>
              </a:rPr>
              <a:t>Smoke</a:t>
            </a:r>
            <a:r>
              <a:rPr lang="en-US" sz="2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500" dirty="0">
                <a:latin typeface="Baskerville" panose="02020502070401020303" pitchFamily="18" charset="0"/>
                <a:ea typeface="Baskerville" panose="02020502070401020303" pitchFamily="18" charset="0"/>
              </a:rPr>
              <a:t>9781847493163 £8.99</a:t>
            </a:r>
            <a:endParaRPr lang="en-US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The Diary of a Superfluous Man and Other Novellas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9781847497628 </a:t>
            </a:r>
            <a:r>
              <a:rPr lang="en-GB" sz="16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 dirty="0">
                <a:latin typeface="Baskerville" panose="02020502070401020303" pitchFamily="18" charset="0"/>
                <a:ea typeface="Baskerville" panose="02020502070401020303" pitchFamily="18" charset="0"/>
              </a:rPr>
              <a:t>Virgin Soil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 dirty="0">
                <a:latin typeface="Baskerville" panose="02020502070401020303" pitchFamily="18" charset="0"/>
                <a:ea typeface="Baskerville" panose="02020502070401020303" pitchFamily="18" charset="0"/>
              </a:rPr>
              <a:t>9781847493750 £8.99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6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  <a:p>
            <a:pPr marL="342900" indent="-3429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All books are presented in new translations</a:t>
            </a:r>
          </a:p>
          <a:p>
            <a:pPr marL="342900" indent="-3429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Contain notes and extra material</a:t>
            </a:r>
          </a:p>
          <a:p>
            <a:pPr marL="342900" indent="-3429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latin typeface="Baskerville" panose="02020502070401020303" pitchFamily="18" charset="0"/>
                <a:ea typeface="Baskerville" panose="02020502070401020303" pitchFamily="18" charset="0"/>
                <a:cs typeface="+mj-cs"/>
              </a:rPr>
              <a:t>The most complete collection of works by Ivan Turgenev on the market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500" dirty="0">
              <a:latin typeface="Baskerville" panose="02020502070401020303" pitchFamily="18" charset="0"/>
              <a:ea typeface="Baskerville" panose="02020502070401020303" pitchFamily="18" charset="0"/>
              <a:cs typeface="+mj-cs"/>
            </a:endParaRPr>
          </a:p>
        </p:txBody>
      </p:sp>
      <p:pic>
        <p:nvPicPr>
          <p:cNvPr id="3" name="Picture 2" descr="A book cover of a book&#10;&#10;AI-generated content may be incorrect.">
            <a:extLst>
              <a:ext uri="{FF2B5EF4-FFF2-40B4-BE49-F238E27FC236}">
                <a16:creationId xmlns:a16="http://schemas.microsoft.com/office/drawing/2014/main" id="{C8A39717-0F92-CD94-BF60-C9452713A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3776" y="365234"/>
            <a:ext cx="3627595" cy="564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46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7903" y="723864"/>
            <a:ext cx="5684506" cy="650271"/>
          </a:xfrm>
        </p:spPr>
        <p:txBody>
          <a:bodyPr>
            <a:noAutofit/>
          </a:bodyPr>
          <a:lstStyle/>
          <a:p>
            <a:pPr algn="l"/>
            <a:r>
              <a:rPr lang="en-GB" sz="2600" cap="all" dirty="0" err="1">
                <a:solidFill>
                  <a:srgbClr val="0D0D0D"/>
                </a:solidFill>
                <a:latin typeface="Gill Sans Light" panose="020B0302020104020203" pitchFamily="34" charset="-79"/>
                <a:ea typeface="+mn-ea"/>
                <a:cs typeface="Gill Sans Light" panose="020B0302020104020203" pitchFamily="34" charset="-79"/>
              </a:rPr>
              <a:t>villette</a:t>
            </a:r>
            <a:endParaRPr lang="en-US" sz="2600" cap="all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sp>
        <p:nvSpPr>
          <p:cNvPr id="7" name="Rectangle 25"/>
          <p:cNvSpPr txBox="1">
            <a:spLocks noChangeArrowheads="1"/>
          </p:cNvSpPr>
          <p:nvPr/>
        </p:nvSpPr>
        <p:spPr bwMode="auto">
          <a:xfrm>
            <a:off x="3457902" y="199926"/>
            <a:ext cx="542230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1600" u="none" strike="noStrike" kern="0" cap="all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New </a:t>
            </a:r>
            <a:r>
              <a:rPr kumimoji="0" lang="en-US" sz="1600" u="none" strike="noStrike" kern="0" cap="all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evergreens</a:t>
            </a:r>
            <a:r>
              <a:rPr kumimoji="0" lang="en-US" sz="1600" u="none" strike="noStrike" kern="0" cap="all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–</a:t>
            </a:r>
            <a:r>
              <a:rPr lang="en-US" sz="1600" kern="0" cap="all" dirty="0">
                <a:solidFill>
                  <a:srgbClr val="0D0D0D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</a:t>
            </a:r>
            <a:r>
              <a:rPr lang="en-US" sz="1600" kern="0" cap="all" dirty="0" err="1">
                <a:solidFill>
                  <a:srgbClr val="0D0D0D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june</a:t>
            </a:r>
            <a:r>
              <a:rPr lang="en-US" sz="1600" kern="0" cap="all" dirty="0">
                <a:solidFill>
                  <a:srgbClr val="0D0D0D"/>
                </a:solidFill>
                <a:latin typeface="Gill Sans Light" panose="020B0302020104020203" pitchFamily="34" charset="-79"/>
                <a:ea typeface="+mj-ea"/>
                <a:cs typeface="Gill Sans Light" panose="020B0302020104020203" pitchFamily="34" charset="-79"/>
              </a:rPr>
              <a:t> 2027</a:t>
            </a:r>
            <a:endParaRPr kumimoji="0" lang="en-US" sz="1600" u="none" strike="noStrike" kern="0" cap="all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Gill Sans Light" panose="020B0302020104020203" pitchFamily="34" charset="-79"/>
              <a:ea typeface="+mj-ea"/>
              <a:cs typeface="Gill Sans Light" panose="020B0302020104020203" pitchFamily="34" charset="-79"/>
            </a:endParaRPr>
          </a:p>
        </p:txBody>
      </p:sp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3373820" y="1374135"/>
            <a:ext cx="5506387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cap="all" dirty="0">
                <a:solidFill>
                  <a:srgbClr val="0D0D0D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CHARLOTTE BRONTË</a:t>
            </a:r>
          </a:p>
          <a:p>
            <a:endParaRPr lang="en-US" cap="all" dirty="0">
              <a:solidFill>
                <a:srgbClr val="0D0D0D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endParaRPr lang="en-US" sz="800" dirty="0">
              <a:solidFill>
                <a:srgbClr val="0D0D0D"/>
              </a:solidFill>
              <a:latin typeface="Gill Sans Light" panose="020B0302020104020203" pitchFamily="34" charset="-79"/>
              <a:ea typeface="Verdana"/>
              <a:cs typeface="Gill Sans Light" panose="020B0302020104020203" pitchFamily="34" charset="-79"/>
            </a:endParaRPr>
          </a:p>
          <a:p>
            <a:r>
              <a:rPr lang="en-GB" sz="1400" dirty="0">
                <a:solidFill>
                  <a:srgbClr val="010102"/>
                </a:solidFill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New annotated edition of Villette by Charlotte Brontë</a:t>
            </a:r>
          </a:p>
          <a:p>
            <a:endParaRPr lang="en-GB" sz="1400" dirty="0">
              <a:solidFill>
                <a:srgbClr val="010102"/>
              </a:solidFill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solidFill>
                  <a:srgbClr val="010102"/>
                </a:solidFill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Contains notes, a bibliography and extra material</a:t>
            </a:r>
          </a:p>
          <a:p>
            <a:endParaRPr lang="en-GB" sz="1400" dirty="0">
              <a:solidFill>
                <a:srgbClr val="010102"/>
              </a:solidFill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r>
              <a:rPr lang="en-GB" sz="1400" dirty="0">
                <a:solidFill>
                  <a:srgbClr val="010102"/>
                </a:solidFill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• Perfect companion volume to Jane Eyre 9781847493736, The Green Dwarf and Other Early Fiction 9781847497611</a:t>
            </a:r>
            <a:r>
              <a:rPr lang="en-GB" sz="1400" dirty="0">
                <a:solidFill>
                  <a:srgbClr val="010102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 and The Professor 9781847497178</a:t>
            </a:r>
            <a:endParaRPr lang="en-GB" sz="1400" dirty="0">
              <a:solidFill>
                <a:srgbClr val="010102"/>
              </a:solidFill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endParaRPr lang="en-GB" sz="1400" dirty="0"/>
          </a:p>
          <a:p>
            <a:r>
              <a:rPr lang="en-GB" sz="1400" b="0" i="0" dirty="0">
                <a:solidFill>
                  <a:srgbClr val="0F1111"/>
                </a:solidFill>
                <a:effectLst/>
                <a:latin typeface="Amazon Ember"/>
              </a:rPr>
              <a:t> </a:t>
            </a:r>
            <a:endParaRPr lang="en-US" sz="1400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808" y="5901966"/>
            <a:ext cx="2623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ISBN 978-1-84749-825-0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PAPERBACK – 224 pp.</a:t>
            </a:r>
          </a:p>
          <a:p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£5.99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1577" y="5010330"/>
            <a:ext cx="20123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24</a:t>
            </a:r>
            <a:r>
              <a:rPr lang="en-GB" sz="1200" baseline="300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th</a:t>
            </a:r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 June 2027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£9</a:t>
            </a:r>
            <a:r>
              <a:rPr lang="en-GB" sz="12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.99</a:t>
            </a:r>
            <a:endParaRPr lang="en-GB" sz="1200" dirty="0">
              <a:effectLst/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9781847499431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500 pp • PB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Subject: FBC, FXD</a:t>
            </a:r>
          </a:p>
          <a:p>
            <a:pPr algn="ctr"/>
            <a:r>
              <a:rPr lang="en-GB" sz="1200" dirty="0">
                <a:effectLst/>
                <a:latin typeface="Gill Sans Light" panose="020B0302020104020203" pitchFamily="34" charset="-79"/>
                <a:cs typeface="Gill Sans Light" panose="020B0302020104020203" pitchFamily="34" charset="-79"/>
              </a:rPr>
              <a:t>Rights: World English</a:t>
            </a:r>
          </a:p>
          <a:p>
            <a:endParaRPr lang="en-US" dirty="0"/>
          </a:p>
        </p:txBody>
      </p:sp>
      <p:pic>
        <p:nvPicPr>
          <p:cNvPr id="5" name="Picture 4" descr="A person sitting in a white dress&#10;&#10;Description automatically generated">
            <a:extLst>
              <a:ext uri="{FF2B5EF4-FFF2-40B4-BE49-F238E27FC236}">
                <a16:creationId xmlns:a16="http://schemas.microsoft.com/office/drawing/2014/main" id="{1465BE9C-B4F0-4FCD-EB9C-AEF97D330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08" y="317937"/>
            <a:ext cx="2873595" cy="4453279"/>
          </a:xfrm>
          <a:prstGeom prst="rect">
            <a:avLst/>
          </a:prstGeom>
        </p:spPr>
      </p:pic>
      <p:pic>
        <p:nvPicPr>
          <p:cNvPr id="12" name="Picture 11" descr="A red and white label with a person in a hat&#10;&#10;Description automatically generated">
            <a:extLst>
              <a:ext uri="{FF2B5EF4-FFF2-40B4-BE49-F238E27FC236}">
                <a16:creationId xmlns:a16="http://schemas.microsoft.com/office/drawing/2014/main" id="{D67F826C-2BA0-8994-172A-5F941EC6F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045" y="4094905"/>
            <a:ext cx="1691032" cy="2594248"/>
          </a:xfrm>
          <a:prstGeom prst="rect">
            <a:avLst/>
          </a:prstGeom>
        </p:spPr>
      </p:pic>
      <p:pic>
        <p:nvPicPr>
          <p:cNvPr id="14" name="Picture 13" descr="A book cover with a soldier holding a rifle&#10;&#10;Description automatically generated">
            <a:extLst>
              <a:ext uri="{FF2B5EF4-FFF2-40B4-BE49-F238E27FC236}">
                <a16:creationId xmlns:a16="http://schemas.microsoft.com/office/drawing/2014/main" id="{2430F3D1-9BF1-6280-AFE7-3B548A54C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322" y="4095954"/>
            <a:ext cx="1685453" cy="2606209"/>
          </a:xfrm>
          <a:prstGeom prst="rect">
            <a:avLst/>
          </a:prstGeom>
        </p:spPr>
      </p:pic>
      <p:pic>
        <p:nvPicPr>
          <p:cNvPr id="16" name="Picture 15" descr="A book cover of a person&#10;&#10;Description automatically generated">
            <a:extLst>
              <a:ext uri="{FF2B5EF4-FFF2-40B4-BE49-F238E27FC236}">
                <a16:creationId xmlns:a16="http://schemas.microsoft.com/office/drawing/2014/main" id="{C8264EB4-7083-5A55-093A-466580399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4355" y="4078014"/>
            <a:ext cx="1685453" cy="26228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bd5af38-e0a1-4116-9d8c-3d86fdfb36b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3B4299428BB3409D3B322C74C9AF09" ma:contentTypeVersion="14" ma:contentTypeDescription="Create a new document." ma:contentTypeScope="" ma:versionID="cc286d93d8c00466831318a250367187">
  <xsd:schema xmlns:xsd="http://www.w3.org/2001/XMLSchema" xmlns:xs="http://www.w3.org/2001/XMLSchema" xmlns:p="http://schemas.microsoft.com/office/2006/metadata/properties" xmlns:ns3="abd5af38-e0a1-4116-9d8c-3d86fdfb36b8" xmlns:ns4="3ffbb5b6-8b51-4a8f-bf94-19cfce3328a8" targetNamespace="http://schemas.microsoft.com/office/2006/metadata/properties" ma:root="true" ma:fieldsID="17b64c1c0caaa5202c32a9e9839a9da7" ns3:_="" ns4:_="">
    <xsd:import namespace="abd5af38-e0a1-4116-9d8c-3d86fdfb36b8"/>
    <xsd:import namespace="3ffbb5b6-8b51-4a8f-bf94-19cfce3328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d5af38-e0a1-4116-9d8c-3d86fdfb36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bb5b6-8b51-4a8f-bf94-19cfce3328a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73F36C-CACA-459C-A80F-7C57ECC81D5B}">
  <ds:schemaRefs>
    <ds:schemaRef ds:uri="http://schemas.microsoft.com/office/2006/documentManagement/types"/>
    <ds:schemaRef ds:uri="3ffbb5b6-8b51-4a8f-bf94-19cfce3328a8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abd5af38-e0a1-4116-9d8c-3d86fdfb36b8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70C3DB8-6153-4611-97DC-7B0B00C7C0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d5af38-e0a1-4116-9d8c-3d86fdfb36b8"/>
    <ds:schemaRef ds:uri="3ffbb5b6-8b51-4a8f-bf94-19cfce3328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9AE219-D4A6-44C1-94AF-B1B22A41AE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37673</TotalTime>
  <Words>982</Words>
  <Application>Microsoft Macintosh PowerPoint</Application>
  <PresentationFormat>On-screen Show (4:3)</PresentationFormat>
  <Paragraphs>235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Amazon Ember</vt:lpstr>
      <vt:lpstr>Arial</vt:lpstr>
      <vt:lpstr>Arno W01 Regular</vt:lpstr>
      <vt:lpstr>Baskerville</vt:lpstr>
      <vt:lpstr>Calibri</vt:lpstr>
      <vt:lpstr>Futura</vt:lpstr>
      <vt:lpstr>Gill Sans Light</vt:lpstr>
      <vt:lpstr>Gill Sans MT</vt:lpstr>
      <vt:lpstr>Helvetica</vt:lpstr>
      <vt:lpstr>Office Theme</vt:lpstr>
      <vt:lpstr>PowerPoint Presentation</vt:lpstr>
      <vt:lpstr>PowerPoint Presentation</vt:lpstr>
      <vt:lpstr>PowerPoint Presentation</vt:lpstr>
      <vt:lpstr>War and peace </vt:lpstr>
      <vt:lpstr>WAR AND PEACE</vt:lpstr>
      <vt:lpstr>PowerPoint Presentation</vt:lpstr>
      <vt:lpstr>Torrents of spring</vt:lpstr>
      <vt:lpstr>PowerPoint Presentation</vt:lpstr>
      <vt:lpstr>villette</vt:lpstr>
      <vt:lpstr> Now in Paperback ACROSS SICILY GARIBALDI’S THOUSAND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Dady</dc:creator>
  <cp:lastModifiedBy>Elisabetta Minervini</cp:lastModifiedBy>
  <cp:revision>881</cp:revision>
  <dcterms:created xsi:type="dcterms:W3CDTF">2020-08-20T11:53:33Z</dcterms:created>
  <dcterms:modified xsi:type="dcterms:W3CDTF">2026-09-07T11:44:22Z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0x010100743B4299428BB3409D3B322C74C9AF09</vt:lpwstr>
  </property>
</Properties>
</file>